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7" r:id="rId2"/>
    <p:sldId id="298" r:id="rId3"/>
    <p:sldId id="301" r:id="rId4"/>
    <p:sldId id="257" r:id="rId5"/>
    <p:sldId id="310" r:id="rId6"/>
    <p:sldId id="354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9" r:id="rId25"/>
    <p:sldId id="342" r:id="rId26"/>
    <p:sldId id="350" r:id="rId27"/>
    <p:sldId id="355" r:id="rId28"/>
    <p:sldId id="356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76" autoAdjust="0"/>
    <p:restoredTop sz="86381" autoAdjust="0"/>
  </p:normalViewPr>
  <p:slideViewPr>
    <p:cSldViewPr>
      <p:cViewPr>
        <p:scale>
          <a:sx n="100" d="100"/>
          <a:sy n="100" d="100"/>
        </p:scale>
        <p:origin x="-1752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38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06D6D-AD0F-4742-B88D-90F0DEE0BD83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 smtClean="0"/>
              <a:t>1/3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AC60A-1CFF-4301-B8A1-E5D7370F2B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498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7E5D4-5736-464E-AF09-F8D1E02BB78C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 smtClean="0"/>
              <a:t>1/3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3699C-1651-4717-A21D-A8D23BBC9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807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156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04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23"/>
          <p:cNvGraphicFramePr>
            <a:graphicFrameLocks noChangeAspect="1"/>
          </p:cNvGraphicFramePr>
          <p:nvPr userDrawn="1"/>
        </p:nvGraphicFramePr>
        <p:xfrm>
          <a:off x="0" y="0"/>
          <a:ext cx="9144000" cy="501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Image" r:id="rId3" imgW="4695122" imgH="2755864" progId="Photoshop.Image.6">
                  <p:embed/>
                </p:oleObj>
              </mc:Choice>
              <mc:Fallback>
                <p:oleObj name="Image" r:id="rId3" imgW="4695122" imgH="2755864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0" y="0"/>
                        <a:ext cx="9144000" cy="501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28"/>
          <p:cNvSpPr>
            <a:spLocks noChangeArrowheads="1"/>
          </p:cNvSpPr>
          <p:nvPr userDrawn="1"/>
        </p:nvSpPr>
        <p:spPr bwMode="gray">
          <a:xfrm>
            <a:off x="1730375" y="5076825"/>
            <a:ext cx="7413625" cy="17954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" name="Text Box 64"/>
          <p:cNvSpPr txBox="1">
            <a:spLocks noChangeArrowheads="1"/>
          </p:cNvSpPr>
          <p:nvPr/>
        </p:nvSpPr>
        <p:spPr bwMode="white">
          <a:xfrm>
            <a:off x="152400" y="2286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smtClean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LOGO</a:t>
            </a:r>
          </a:p>
        </p:txBody>
      </p:sp>
      <p:grpSp>
        <p:nvGrpSpPr>
          <p:cNvPr id="7" name="Group 69"/>
          <p:cNvGrpSpPr>
            <a:grpSpLocks/>
          </p:cNvGrpSpPr>
          <p:nvPr userDrawn="1"/>
        </p:nvGrpSpPr>
        <p:grpSpPr bwMode="auto">
          <a:xfrm>
            <a:off x="3924300" y="5300663"/>
            <a:ext cx="1223963" cy="1152525"/>
            <a:chOff x="4016" y="170"/>
            <a:chExt cx="1627" cy="1672"/>
          </a:xfrm>
        </p:grpSpPr>
        <p:sp>
          <p:nvSpPr>
            <p:cNvPr id="8" name="Line 70"/>
            <p:cNvSpPr>
              <a:spLocks noChangeShapeType="1"/>
            </p:cNvSpPr>
            <p:nvPr/>
          </p:nvSpPr>
          <p:spPr bwMode="gray">
            <a:xfrm flipV="1">
              <a:off x="5287" y="352"/>
              <a:ext cx="1" cy="8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71"/>
            <p:cNvSpPr>
              <a:spLocks noChangeShapeType="1"/>
            </p:cNvSpPr>
            <p:nvPr/>
          </p:nvSpPr>
          <p:spPr bwMode="gray">
            <a:xfrm>
              <a:off x="4230" y="670"/>
              <a:ext cx="1" cy="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72"/>
            <p:cNvSpPr>
              <a:spLocks noChangeShapeType="1"/>
            </p:cNvSpPr>
            <p:nvPr/>
          </p:nvSpPr>
          <p:spPr bwMode="gray">
            <a:xfrm flipH="1">
              <a:off x="4230" y="668"/>
              <a:ext cx="5" cy="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73"/>
            <p:cNvSpPr>
              <a:spLocks noChangeShapeType="1"/>
            </p:cNvSpPr>
            <p:nvPr/>
          </p:nvSpPr>
          <p:spPr bwMode="gray">
            <a:xfrm>
              <a:off x="4233" y="582"/>
              <a:ext cx="32" cy="1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74"/>
            <p:cNvSpPr>
              <a:spLocks noChangeShapeType="1"/>
            </p:cNvSpPr>
            <p:nvPr/>
          </p:nvSpPr>
          <p:spPr bwMode="gray">
            <a:xfrm flipH="1" flipV="1">
              <a:off x="4351" y="397"/>
              <a:ext cx="2" cy="10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75"/>
            <p:cNvSpPr>
              <a:spLocks noChangeShapeType="1"/>
            </p:cNvSpPr>
            <p:nvPr/>
          </p:nvSpPr>
          <p:spPr bwMode="gray">
            <a:xfrm>
              <a:off x="4272" y="1127"/>
              <a:ext cx="395" cy="15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76"/>
            <p:cNvSpPr>
              <a:spLocks noChangeShapeType="1"/>
            </p:cNvSpPr>
            <p:nvPr/>
          </p:nvSpPr>
          <p:spPr bwMode="gray">
            <a:xfrm flipH="1" flipV="1">
              <a:off x="4462" y="627"/>
              <a:ext cx="10" cy="112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77"/>
            <p:cNvSpPr>
              <a:spLocks noChangeShapeType="1"/>
            </p:cNvSpPr>
            <p:nvPr/>
          </p:nvSpPr>
          <p:spPr bwMode="gray">
            <a:xfrm>
              <a:off x="4667" y="1031"/>
              <a:ext cx="1" cy="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78"/>
            <p:cNvSpPr>
              <a:spLocks noChangeShapeType="1"/>
            </p:cNvSpPr>
            <p:nvPr/>
          </p:nvSpPr>
          <p:spPr bwMode="gray">
            <a:xfrm>
              <a:off x="4667" y="1518"/>
              <a:ext cx="1" cy="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79"/>
            <p:cNvSpPr>
              <a:spLocks noChangeShapeType="1"/>
            </p:cNvSpPr>
            <p:nvPr/>
          </p:nvSpPr>
          <p:spPr bwMode="gray">
            <a:xfrm>
              <a:off x="4662" y="1524"/>
              <a:ext cx="5" cy="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80"/>
            <p:cNvSpPr>
              <a:spLocks noChangeShapeType="1"/>
            </p:cNvSpPr>
            <p:nvPr/>
          </p:nvSpPr>
          <p:spPr bwMode="gray">
            <a:xfrm flipH="1" flipV="1">
              <a:off x="4276" y="1368"/>
              <a:ext cx="5" cy="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81"/>
            <p:cNvSpPr>
              <a:spLocks noChangeShapeType="1"/>
            </p:cNvSpPr>
            <p:nvPr/>
          </p:nvSpPr>
          <p:spPr bwMode="gray">
            <a:xfrm flipV="1">
              <a:off x="4276" y="1360"/>
              <a:ext cx="1" cy="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82"/>
            <p:cNvSpPr>
              <a:spLocks noChangeShapeType="1"/>
            </p:cNvSpPr>
            <p:nvPr/>
          </p:nvSpPr>
          <p:spPr bwMode="gray">
            <a:xfrm flipH="1" flipV="1">
              <a:off x="4267" y="890"/>
              <a:ext cx="9" cy="47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83"/>
            <p:cNvSpPr>
              <a:spLocks noChangeShapeType="1"/>
            </p:cNvSpPr>
            <p:nvPr/>
          </p:nvSpPr>
          <p:spPr bwMode="gray">
            <a:xfrm flipV="1">
              <a:off x="4267" y="883"/>
              <a:ext cx="1" cy="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84"/>
            <p:cNvSpPr>
              <a:spLocks noChangeShapeType="1"/>
            </p:cNvSpPr>
            <p:nvPr/>
          </p:nvSpPr>
          <p:spPr bwMode="gray">
            <a:xfrm flipH="1" flipV="1">
              <a:off x="4267" y="883"/>
              <a:ext cx="7" cy="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85"/>
            <p:cNvSpPr>
              <a:spLocks noChangeShapeType="1"/>
            </p:cNvSpPr>
            <p:nvPr/>
          </p:nvSpPr>
          <p:spPr bwMode="gray">
            <a:xfrm>
              <a:off x="4660" y="1029"/>
              <a:ext cx="7" cy="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86"/>
            <p:cNvSpPr>
              <a:spLocks noChangeShapeType="1"/>
            </p:cNvSpPr>
            <p:nvPr/>
          </p:nvSpPr>
          <p:spPr bwMode="gray">
            <a:xfrm flipV="1">
              <a:off x="4674" y="1560"/>
              <a:ext cx="84" cy="5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87"/>
            <p:cNvSpPr>
              <a:spLocks noChangeShapeType="1"/>
            </p:cNvSpPr>
            <p:nvPr/>
          </p:nvSpPr>
          <p:spPr bwMode="gray">
            <a:xfrm flipV="1">
              <a:off x="4772" y="1565"/>
              <a:ext cx="2" cy="20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88"/>
            <p:cNvSpPr>
              <a:spLocks noChangeShapeType="1"/>
            </p:cNvSpPr>
            <p:nvPr/>
          </p:nvSpPr>
          <p:spPr bwMode="gray">
            <a:xfrm flipV="1">
              <a:off x="4672" y="815"/>
              <a:ext cx="204" cy="11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89"/>
            <p:cNvSpPr>
              <a:spLocks noChangeShapeType="1"/>
            </p:cNvSpPr>
            <p:nvPr/>
          </p:nvSpPr>
          <p:spPr bwMode="gray">
            <a:xfrm flipV="1">
              <a:off x="4776" y="638"/>
              <a:ext cx="1" cy="32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90"/>
            <p:cNvSpPr>
              <a:spLocks noChangeShapeType="1"/>
            </p:cNvSpPr>
            <p:nvPr/>
          </p:nvSpPr>
          <p:spPr bwMode="gray">
            <a:xfrm>
              <a:off x="5057" y="1554"/>
              <a:ext cx="82" cy="3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91"/>
            <p:cNvSpPr>
              <a:spLocks noChangeShapeType="1"/>
            </p:cNvSpPr>
            <p:nvPr/>
          </p:nvSpPr>
          <p:spPr bwMode="gray">
            <a:xfrm flipV="1">
              <a:off x="5008" y="1586"/>
              <a:ext cx="1" cy="16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92"/>
            <p:cNvSpPr>
              <a:spLocks noChangeShapeType="1"/>
            </p:cNvSpPr>
            <p:nvPr/>
          </p:nvSpPr>
          <p:spPr bwMode="gray">
            <a:xfrm>
              <a:off x="4888" y="815"/>
              <a:ext cx="263" cy="9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93"/>
            <p:cNvSpPr>
              <a:spLocks noChangeShapeType="1"/>
            </p:cNvSpPr>
            <p:nvPr/>
          </p:nvSpPr>
          <p:spPr bwMode="gray">
            <a:xfrm flipV="1">
              <a:off x="5018" y="625"/>
              <a:ext cx="4" cy="32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94"/>
            <p:cNvSpPr>
              <a:spLocks noChangeShapeType="1"/>
            </p:cNvSpPr>
            <p:nvPr/>
          </p:nvSpPr>
          <p:spPr bwMode="gray">
            <a:xfrm flipV="1">
              <a:off x="5151" y="1063"/>
              <a:ext cx="299" cy="19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95"/>
            <p:cNvSpPr>
              <a:spLocks noChangeShapeType="1"/>
            </p:cNvSpPr>
            <p:nvPr/>
          </p:nvSpPr>
          <p:spPr bwMode="gray">
            <a:xfrm flipV="1">
              <a:off x="5290" y="584"/>
              <a:ext cx="26" cy="112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96"/>
            <p:cNvSpPr>
              <a:spLocks noChangeShapeType="1"/>
            </p:cNvSpPr>
            <p:nvPr/>
          </p:nvSpPr>
          <p:spPr bwMode="gray">
            <a:xfrm flipH="1">
              <a:off x="5148" y="1496"/>
              <a:ext cx="5" cy="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97"/>
            <p:cNvSpPr>
              <a:spLocks noChangeShapeType="1"/>
            </p:cNvSpPr>
            <p:nvPr/>
          </p:nvSpPr>
          <p:spPr bwMode="gray">
            <a:xfrm flipV="1">
              <a:off x="5148" y="1490"/>
              <a:ext cx="1" cy="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98"/>
            <p:cNvSpPr>
              <a:spLocks noChangeShapeType="1"/>
            </p:cNvSpPr>
            <p:nvPr/>
          </p:nvSpPr>
          <p:spPr bwMode="gray">
            <a:xfrm flipV="1">
              <a:off x="5148" y="1012"/>
              <a:ext cx="9" cy="47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99"/>
            <p:cNvSpPr>
              <a:spLocks noChangeShapeType="1"/>
            </p:cNvSpPr>
            <p:nvPr/>
          </p:nvSpPr>
          <p:spPr bwMode="gray">
            <a:xfrm flipV="1">
              <a:off x="5157" y="1005"/>
              <a:ext cx="1" cy="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00"/>
            <p:cNvSpPr>
              <a:spLocks noChangeShapeType="1"/>
            </p:cNvSpPr>
            <p:nvPr/>
          </p:nvSpPr>
          <p:spPr bwMode="gray">
            <a:xfrm flipH="1">
              <a:off x="5157" y="1001"/>
              <a:ext cx="5" cy="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01"/>
            <p:cNvSpPr>
              <a:spLocks noChangeShapeType="1"/>
            </p:cNvSpPr>
            <p:nvPr/>
          </p:nvSpPr>
          <p:spPr bwMode="gray">
            <a:xfrm flipV="1">
              <a:off x="5452" y="819"/>
              <a:ext cx="5" cy="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102"/>
            <p:cNvSpPr>
              <a:spLocks noChangeShapeType="1"/>
            </p:cNvSpPr>
            <p:nvPr/>
          </p:nvSpPr>
          <p:spPr bwMode="gray">
            <a:xfrm>
              <a:off x="5457" y="819"/>
              <a:ext cx="1" cy="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03"/>
            <p:cNvSpPr>
              <a:spLocks noChangeShapeType="1"/>
            </p:cNvSpPr>
            <p:nvPr/>
          </p:nvSpPr>
          <p:spPr bwMode="gray">
            <a:xfrm flipH="1">
              <a:off x="5443" y="828"/>
              <a:ext cx="14" cy="46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104"/>
            <p:cNvSpPr>
              <a:spLocks noChangeShapeType="1"/>
            </p:cNvSpPr>
            <p:nvPr/>
          </p:nvSpPr>
          <p:spPr bwMode="gray">
            <a:xfrm>
              <a:off x="5443" y="1295"/>
              <a:ext cx="1" cy="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105"/>
            <p:cNvSpPr>
              <a:spLocks noChangeShapeType="1"/>
            </p:cNvSpPr>
            <p:nvPr/>
          </p:nvSpPr>
          <p:spPr bwMode="gray">
            <a:xfrm flipV="1">
              <a:off x="5438" y="1302"/>
              <a:ext cx="5" cy="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106"/>
            <p:cNvSpPr>
              <a:spLocks noChangeShapeType="1"/>
            </p:cNvSpPr>
            <p:nvPr/>
          </p:nvSpPr>
          <p:spPr bwMode="gray">
            <a:xfrm flipH="1" flipV="1">
              <a:off x="4390" y="267"/>
              <a:ext cx="919" cy="30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107"/>
            <p:cNvSpPr>
              <a:spLocks noChangeShapeType="1"/>
            </p:cNvSpPr>
            <p:nvPr/>
          </p:nvSpPr>
          <p:spPr bwMode="gray">
            <a:xfrm flipV="1">
              <a:off x="4467" y="230"/>
              <a:ext cx="714" cy="38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108"/>
            <p:cNvSpPr>
              <a:spLocks noChangeShapeType="1"/>
            </p:cNvSpPr>
            <p:nvPr/>
          </p:nvSpPr>
          <p:spPr bwMode="gray">
            <a:xfrm flipH="1" flipV="1">
              <a:off x="5455" y="726"/>
              <a:ext cx="91" cy="3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109"/>
            <p:cNvSpPr>
              <a:spLocks noChangeShapeType="1"/>
            </p:cNvSpPr>
            <p:nvPr/>
          </p:nvSpPr>
          <p:spPr bwMode="gray">
            <a:xfrm flipH="1" flipV="1">
              <a:off x="4195" y="864"/>
              <a:ext cx="9" cy="46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110"/>
            <p:cNvSpPr>
              <a:spLocks noChangeShapeType="1"/>
            </p:cNvSpPr>
            <p:nvPr/>
          </p:nvSpPr>
          <p:spPr bwMode="gray">
            <a:xfrm flipH="1" flipV="1">
              <a:off x="4025" y="1031"/>
              <a:ext cx="247" cy="96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111"/>
            <p:cNvSpPr>
              <a:spLocks noChangeShapeType="1"/>
            </p:cNvSpPr>
            <p:nvPr/>
          </p:nvSpPr>
          <p:spPr bwMode="gray">
            <a:xfrm flipV="1">
              <a:off x="4744" y="1069"/>
              <a:ext cx="1" cy="48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112"/>
            <p:cNvSpPr>
              <a:spLocks noChangeShapeType="1"/>
            </p:cNvSpPr>
            <p:nvPr/>
          </p:nvSpPr>
          <p:spPr bwMode="gray">
            <a:xfrm flipH="1" flipV="1">
              <a:off x="4667" y="1281"/>
              <a:ext cx="269" cy="10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113"/>
            <p:cNvSpPr>
              <a:spLocks noChangeShapeType="1"/>
            </p:cNvSpPr>
            <p:nvPr/>
          </p:nvSpPr>
          <p:spPr bwMode="gray">
            <a:xfrm flipV="1">
              <a:off x="4667" y="1039"/>
              <a:ext cx="1" cy="47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114"/>
            <p:cNvSpPr>
              <a:spLocks noChangeShapeType="1"/>
            </p:cNvSpPr>
            <p:nvPr/>
          </p:nvSpPr>
          <p:spPr bwMode="gray">
            <a:xfrm flipV="1">
              <a:off x="4200" y="813"/>
              <a:ext cx="70" cy="4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115"/>
            <p:cNvSpPr>
              <a:spLocks noChangeShapeType="1"/>
            </p:cNvSpPr>
            <p:nvPr/>
          </p:nvSpPr>
          <p:spPr bwMode="gray">
            <a:xfrm flipH="1" flipV="1">
              <a:off x="4128" y="730"/>
              <a:ext cx="141" cy="5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116"/>
            <p:cNvSpPr>
              <a:spLocks noChangeShapeType="1"/>
            </p:cNvSpPr>
            <p:nvPr/>
          </p:nvSpPr>
          <p:spPr bwMode="gray">
            <a:xfrm flipV="1">
              <a:off x="4749" y="935"/>
              <a:ext cx="202" cy="12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117"/>
            <p:cNvSpPr>
              <a:spLocks noChangeShapeType="1"/>
            </p:cNvSpPr>
            <p:nvPr/>
          </p:nvSpPr>
          <p:spPr bwMode="gray">
            <a:xfrm flipH="1" flipV="1">
              <a:off x="4781" y="969"/>
              <a:ext cx="263" cy="9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118"/>
            <p:cNvSpPr>
              <a:spLocks noChangeShapeType="1"/>
            </p:cNvSpPr>
            <p:nvPr/>
          </p:nvSpPr>
          <p:spPr bwMode="gray">
            <a:xfrm flipV="1">
              <a:off x="4948" y="1253"/>
              <a:ext cx="203" cy="13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119"/>
            <p:cNvSpPr>
              <a:spLocks noChangeShapeType="1"/>
            </p:cNvSpPr>
            <p:nvPr/>
          </p:nvSpPr>
          <p:spPr bwMode="gray">
            <a:xfrm flipV="1">
              <a:off x="5090" y="1048"/>
              <a:ext cx="7" cy="48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120"/>
            <p:cNvSpPr>
              <a:spLocks noChangeShapeType="1"/>
            </p:cNvSpPr>
            <p:nvPr/>
          </p:nvSpPr>
          <p:spPr bwMode="gray">
            <a:xfrm flipV="1">
              <a:off x="5450" y="945"/>
              <a:ext cx="184" cy="11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121"/>
            <p:cNvSpPr>
              <a:spLocks/>
            </p:cNvSpPr>
            <p:nvPr/>
          </p:nvSpPr>
          <p:spPr bwMode="gray">
            <a:xfrm>
              <a:off x="4269" y="749"/>
              <a:ext cx="3" cy="6"/>
            </a:xfrm>
            <a:custGeom>
              <a:avLst/>
              <a:gdLst>
                <a:gd name="T0" fmla="*/ 3 w 3"/>
                <a:gd name="T1" fmla="*/ 6 h 6"/>
                <a:gd name="T2" fmla="*/ 0 w 3"/>
                <a:gd name="T3" fmla="*/ 4 h 6"/>
                <a:gd name="T4" fmla="*/ 0 w 3"/>
                <a:gd name="T5" fmla="*/ 2 h 6"/>
                <a:gd name="T6" fmla="*/ 1 w 3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122"/>
            <p:cNvSpPr>
              <a:spLocks noChangeShapeType="1"/>
            </p:cNvSpPr>
            <p:nvPr/>
          </p:nvSpPr>
          <p:spPr bwMode="gray">
            <a:xfrm flipH="1" flipV="1">
              <a:off x="4265" y="555"/>
              <a:ext cx="5" cy="32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23"/>
            <p:cNvSpPr>
              <a:spLocks/>
            </p:cNvSpPr>
            <p:nvPr/>
          </p:nvSpPr>
          <p:spPr bwMode="gray">
            <a:xfrm>
              <a:off x="4265" y="553"/>
              <a:ext cx="4" cy="4"/>
            </a:xfrm>
            <a:custGeom>
              <a:avLst/>
              <a:gdLst>
                <a:gd name="T0" fmla="*/ 4 w 4"/>
                <a:gd name="T1" fmla="*/ 4 h 4"/>
                <a:gd name="T2" fmla="*/ 2 w 4"/>
                <a:gd name="T3" fmla="*/ 4 h 4"/>
                <a:gd name="T4" fmla="*/ 0 w 4"/>
                <a:gd name="T5" fmla="*/ 2 h 4"/>
                <a:gd name="T6" fmla="*/ 2 w 4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124"/>
            <p:cNvSpPr>
              <a:spLocks noChangeShapeType="1"/>
            </p:cNvSpPr>
            <p:nvPr/>
          </p:nvSpPr>
          <p:spPr bwMode="gray">
            <a:xfrm>
              <a:off x="4267" y="553"/>
              <a:ext cx="5" cy="31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25"/>
            <p:cNvSpPr>
              <a:spLocks/>
            </p:cNvSpPr>
            <p:nvPr/>
          </p:nvSpPr>
          <p:spPr bwMode="gray">
            <a:xfrm>
              <a:off x="4270" y="871"/>
              <a:ext cx="4" cy="13"/>
            </a:xfrm>
            <a:custGeom>
              <a:avLst/>
              <a:gdLst>
                <a:gd name="T0" fmla="*/ 4 w 4"/>
                <a:gd name="T1" fmla="*/ 13 h 13"/>
                <a:gd name="T2" fmla="*/ 2 w 4"/>
                <a:gd name="T3" fmla="*/ 10 h 13"/>
                <a:gd name="T4" fmla="*/ 0 w 4"/>
                <a:gd name="T5" fmla="*/ 6 h 13"/>
                <a:gd name="T6" fmla="*/ 0 w 4"/>
                <a:gd name="T7" fmla="*/ 4 h 13"/>
                <a:gd name="T8" fmla="*/ 2 w 4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13">
                  <a:moveTo>
                    <a:pt x="4" y="13"/>
                  </a:move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26"/>
            <p:cNvSpPr>
              <a:spLocks/>
            </p:cNvSpPr>
            <p:nvPr/>
          </p:nvSpPr>
          <p:spPr bwMode="gray">
            <a:xfrm>
              <a:off x="5255" y="356"/>
              <a:ext cx="7" cy="11"/>
            </a:xfrm>
            <a:custGeom>
              <a:avLst/>
              <a:gdLst>
                <a:gd name="T0" fmla="*/ 7 w 7"/>
                <a:gd name="T1" fmla="*/ 11 h 11"/>
                <a:gd name="T2" fmla="*/ 7 w 7"/>
                <a:gd name="T3" fmla="*/ 7 h 11"/>
                <a:gd name="T4" fmla="*/ 5 w 7"/>
                <a:gd name="T5" fmla="*/ 4 h 11"/>
                <a:gd name="T6" fmla="*/ 4 w 7"/>
                <a:gd name="T7" fmla="*/ 2 h 11"/>
                <a:gd name="T8" fmla="*/ 0 w 7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1">
                  <a:moveTo>
                    <a:pt x="7" y="11"/>
                  </a:moveTo>
                  <a:lnTo>
                    <a:pt x="7" y="7"/>
                  </a:lnTo>
                  <a:lnTo>
                    <a:pt x="5" y="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127"/>
            <p:cNvSpPr>
              <a:spLocks noChangeShapeType="1"/>
            </p:cNvSpPr>
            <p:nvPr/>
          </p:nvSpPr>
          <p:spPr bwMode="gray">
            <a:xfrm flipV="1">
              <a:off x="5194" y="294"/>
              <a:ext cx="186" cy="10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128"/>
            <p:cNvSpPr>
              <a:spLocks noChangeShapeType="1"/>
            </p:cNvSpPr>
            <p:nvPr/>
          </p:nvSpPr>
          <p:spPr bwMode="gray">
            <a:xfrm flipV="1">
              <a:off x="5195" y="299"/>
              <a:ext cx="186" cy="10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29"/>
            <p:cNvSpPr>
              <a:spLocks/>
            </p:cNvSpPr>
            <p:nvPr/>
          </p:nvSpPr>
          <p:spPr bwMode="gray">
            <a:xfrm>
              <a:off x="5374" y="290"/>
              <a:ext cx="7" cy="9"/>
            </a:xfrm>
            <a:custGeom>
              <a:avLst/>
              <a:gdLst>
                <a:gd name="T0" fmla="*/ 7 w 7"/>
                <a:gd name="T1" fmla="*/ 9 h 9"/>
                <a:gd name="T2" fmla="*/ 6 w 7"/>
                <a:gd name="T3" fmla="*/ 6 h 9"/>
                <a:gd name="T4" fmla="*/ 4 w 7"/>
                <a:gd name="T5" fmla="*/ 2 h 9"/>
                <a:gd name="T6" fmla="*/ 0 w 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9">
                  <a:moveTo>
                    <a:pt x="7" y="9"/>
                  </a:moveTo>
                  <a:lnTo>
                    <a:pt x="6" y="6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130"/>
            <p:cNvSpPr>
              <a:spLocks noChangeShapeType="1"/>
            </p:cNvSpPr>
            <p:nvPr/>
          </p:nvSpPr>
          <p:spPr bwMode="gray">
            <a:xfrm flipH="1">
              <a:off x="5188" y="290"/>
              <a:ext cx="186" cy="10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131"/>
            <p:cNvSpPr>
              <a:spLocks noChangeShapeType="1"/>
            </p:cNvSpPr>
            <p:nvPr/>
          </p:nvSpPr>
          <p:spPr bwMode="gray">
            <a:xfrm flipV="1">
              <a:off x="5378" y="298"/>
              <a:ext cx="3" cy="16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132"/>
            <p:cNvSpPr>
              <a:spLocks noChangeShapeType="1"/>
            </p:cNvSpPr>
            <p:nvPr/>
          </p:nvSpPr>
          <p:spPr bwMode="gray">
            <a:xfrm flipV="1">
              <a:off x="5374" y="296"/>
              <a:ext cx="4" cy="16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133"/>
            <p:cNvSpPr>
              <a:spLocks/>
            </p:cNvSpPr>
            <p:nvPr/>
          </p:nvSpPr>
          <p:spPr bwMode="gray">
            <a:xfrm>
              <a:off x="5378" y="296"/>
              <a:ext cx="3" cy="3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0 h 3"/>
                <a:gd name="T4" fmla="*/ 3 w 3"/>
                <a:gd name="T5" fmla="*/ 2 h 3"/>
                <a:gd name="T6" fmla="*/ 3 w 3"/>
                <a:gd name="T7" fmla="*/ 3 h 3"/>
                <a:gd name="T8" fmla="*/ 3 w 3"/>
                <a:gd name="T9" fmla="*/ 3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3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134"/>
            <p:cNvSpPr>
              <a:spLocks noChangeShapeType="1"/>
            </p:cNvSpPr>
            <p:nvPr/>
          </p:nvSpPr>
          <p:spPr bwMode="gray">
            <a:xfrm flipH="1">
              <a:off x="5376" y="299"/>
              <a:ext cx="5" cy="16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135"/>
            <p:cNvSpPr>
              <a:spLocks/>
            </p:cNvSpPr>
            <p:nvPr/>
          </p:nvSpPr>
          <p:spPr bwMode="gray">
            <a:xfrm>
              <a:off x="5181" y="230"/>
              <a:ext cx="4" cy="1"/>
            </a:xfrm>
            <a:custGeom>
              <a:avLst/>
              <a:gdLst>
                <a:gd name="T0" fmla="*/ 4 w 4"/>
                <a:gd name="T1" fmla="*/ 0 h 1"/>
                <a:gd name="T2" fmla="*/ 2 w 4"/>
                <a:gd name="T3" fmla="*/ 0 h 1"/>
                <a:gd name="T4" fmla="*/ 0 w 4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136"/>
            <p:cNvSpPr>
              <a:spLocks noChangeShapeType="1"/>
            </p:cNvSpPr>
            <p:nvPr/>
          </p:nvSpPr>
          <p:spPr bwMode="gray">
            <a:xfrm flipH="1" flipV="1">
              <a:off x="4997" y="172"/>
              <a:ext cx="381" cy="11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137"/>
            <p:cNvSpPr>
              <a:spLocks/>
            </p:cNvSpPr>
            <p:nvPr/>
          </p:nvSpPr>
          <p:spPr bwMode="gray">
            <a:xfrm>
              <a:off x="4993" y="170"/>
              <a:ext cx="4" cy="2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0 h 2"/>
                <a:gd name="T4" fmla="*/ 2 w 4"/>
                <a:gd name="T5" fmla="*/ 0 h 2"/>
                <a:gd name="T6" fmla="*/ 0 w 4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138"/>
            <p:cNvSpPr>
              <a:spLocks noChangeShapeType="1"/>
            </p:cNvSpPr>
            <p:nvPr/>
          </p:nvSpPr>
          <p:spPr bwMode="gray">
            <a:xfrm>
              <a:off x="4993" y="170"/>
              <a:ext cx="381" cy="12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139"/>
            <p:cNvSpPr>
              <a:spLocks/>
            </p:cNvSpPr>
            <p:nvPr/>
          </p:nvSpPr>
          <p:spPr bwMode="gray">
            <a:xfrm>
              <a:off x="5374" y="290"/>
              <a:ext cx="4" cy="6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0 h 6"/>
                <a:gd name="T4" fmla="*/ 4 w 4"/>
                <a:gd name="T5" fmla="*/ 0 h 6"/>
                <a:gd name="T6" fmla="*/ 4 w 4"/>
                <a:gd name="T7" fmla="*/ 2 h 6"/>
                <a:gd name="T8" fmla="*/ 4 w 4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140"/>
            <p:cNvSpPr>
              <a:spLocks/>
            </p:cNvSpPr>
            <p:nvPr/>
          </p:nvSpPr>
          <p:spPr bwMode="gray">
            <a:xfrm>
              <a:off x="4867" y="234"/>
              <a:ext cx="5" cy="1"/>
            </a:xfrm>
            <a:custGeom>
              <a:avLst/>
              <a:gdLst>
                <a:gd name="T0" fmla="*/ 0 w 5"/>
                <a:gd name="T1" fmla="*/ 0 h 1"/>
                <a:gd name="T2" fmla="*/ 4 w 5"/>
                <a:gd name="T3" fmla="*/ 0 h 1"/>
                <a:gd name="T4" fmla="*/ 5 w 5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141"/>
            <p:cNvSpPr>
              <a:spLocks noChangeShapeType="1"/>
            </p:cNvSpPr>
            <p:nvPr/>
          </p:nvSpPr>
          <p:spPr bwMode="gray">
            <a:xfrm flipH="1">
              <a:off x="4800" y="172"/>
              <a:ext cx="188" cy="9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142"/>
            <p:cNvSpPr>
              <a:spLocks noChangeShapeType="1"/>
            </p:cNvSpPr>
            <p:nvPr/>
          </p:nvSpPr>
          <p:spPr bwMode="gray">
            <a:xfrm flipV="1">
              <a:off x="4804" y="170"/>
              <a:ext cx="189" cy="9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143"/>
            <p:cNvSpPr>
              <a:spLocks/>
            </p:cNvSpPr>
            <p:nvPr/>
          </p:nvSpPr>
          <p:spPr bwMode="gray">
            <a:xfrm>
              <a:off x="4986" y="170"/>
              <a:ext cx="7" cy="3"/>
            </a:xfrm>
            <a:custGeom>
              <a:avLst/>
              <a:gdLst>
                <a:gd name="T0" fmla="*/ 7 w 7"/>
                <a:gd name="T1" fmla="*/ 0 h 3"/>
                <a:gd name="T2" fmla="*/ 4 w 7"/>
                <a:gd name="T3" fmla="*/ 0 h 3"/>
                <a:gd name="T4" fmla="*/ 2 w 7"/>
                <a:gd name="T5" fmla="*/ 2 h 3"/>
                <a:gd name="T6" fmla="*/ 0 w 7"/>
                <a:gd name="T7" fmla="*/ 3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3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144"/>
            <p:cNvSpPr>
              <a:spLocks/>
            </p:cNvSpPr>
            <p:nvPr/>
          </p:nvSpPr>
          <p:spPr bwMode="gray">
            <a:xfrm>
              <a:off x="4695" y="241"/>
              <a:ext cx="4" cy="2"/>
            </a:xfrm>
            <a:custGeom>
              <a:avLst/>
              <a:gdLst>
                <a:gd name="T0" fmla="*/ 4 w 4"/>
                <a:gd name="T1" fmla="*/ 2 h 2"/>
                <a:gd name="T2" fmla="*/ 2 w 4"/>
                <a:gd name="T3" fmla="*/ 0 h 2"/>
                <a:gd name="T4" fmla="*/ 0 w 4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145"/>
            <p:cNvSpPr>
              <a:spLocks/>
            </p:cNvSpPr>
            <p:nvPr/>
          </p:nvSpPr>
          <p:spPr bwMode="gray">
            <a:xfrm>
              <a:off x="4535" y="192"/>
              <a:ext cx="250" cy="79"/>
            </a:xfrm>
            <a:custGeom>
              <a:avLst/>
              <a:gdLst>
                <a:gd name="T0" fmla="*/ 250 w 250"/>
                <a:gd name="T1" fmla="*/ 79 h 79"/>
                <a:gd name="T2" fmla="*/ 9 w 250"/>
                <a:gd name="T3" fmla="*/ 0 h 79"/>
                <a:gd name="T4" fmla="*/ 7 w 250"/>
                <a:gd name="T5" fmla="*/ 0 h 79"/>
                <a:gd name="T6" fmla="*/ 7 w 250"/>
                <a:gd name="T7" fmla="*/ 0 h 79"/>
                <a:gd name="T8" fmla="*/ 4 w 250"/>
                <a:gd name="T9" fmla="*/ 0 h 79"/>
                <a:gd name="T10" fmla="*/ 2 w 250"/>
                <a:gd name="T11" fmla="*/ 0 h 79"/>
                <a:gd name="T12" fmla="*/ 0 w 250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79">
                  <a:moveTo>
                    <a:pt x="250" y="79"/>
                  </a:moveTo>
                  <a:lnTo>
                    <a:pt x="9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146"/>
            <p:cNvSpPr>
              <a:spLocks/>
            </p:cNvSpPr>
            <p:nvPr/>
          </p:nvSpPr>
          <p:spPr bwMode="gray">
            <a:xfrm>
              <a:off x="4539" y="190"/>
              <a:ext cx="5" cy="2"/>
            </a:xfrm>
            <a:custGeom>
              <a:avLst/>
              <a:gdLst>
                <a:gd name="T0" fmla="*/ 5 w 5"/>
                <a:gd name="T1" fmla="*/ 2 h 2"/>
                <a:gd name="T2" fmla="*/ 3 w 5"/>
                <a:gd name="T3" fmla="*/ 2 h 2"/>
                <a:gd name="T4" fmla="*/ 3 w 5"/>
                <a:gd name="T5" fmla="*/ 0 h 2"/>
                <a:gd name="T6" fmla="*/ 0 w 5"/>
                <a:gd name="T7" fmla="*/ 2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147"/>
            <p:cNvSpPr>
              <a:spLocks noChangeShapeType="1"/>
            </p:cNvSpPr>
            <p:nvPr/>
          </p:nvSpPr>
          <p:spPr bwMode="gray">
            <a:xfrm>
              <a:off x="4539" y="192"/>
              <a:ext cx="242" cy="7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148"/>
            <p:cNvSpPr>
              <a:spLocks/>
            </p:cNvSpPr>
            <p:nvPr/>
          </p:nvSpPr>
          <p:spPr bwMode="gray">
            <a:xfrm>
              <a:off x="4249" y="1439"/>
              <a:ext cx="5" cy="10"/>
            </a:xfrm>
            <a:custGeom>
              <a:avLst/>
              <a:gdLst>
                <a:gd name="T0" fmla="*/ 5 w 5"/>
                <a:gd name="T1" fmla="*/ 10 h 10"/>
                <a:gd name="T2" fmla="*/ 2 w 5"/>
                <a:gd name="T3" fmla="*/ 8 h 10"/>
                <a:gd name="T4" fmla="*/ 0 w 5"/>
                <a:gd name="T5" fmla="*/ 4 h 10"/>
                <a:gd name="T6" fmla="*/ 0 w 5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0">
                  <a:moveTo>
                    <a:pt x="5" y="10"/>
                  </a:move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149"/>
            <p:cNvSpPr>
              <a:spLocks/>
            </p:cNvSpPr>
            <p:nvPr/>
          </p:nvSpPr>
          <p:spPr bwMode="gray">
            <a:xfrm>
              <a:off x="4384" y="267"/>
              <a:ext cx="6" cy="1"/>
            </a:xfrm>
            <a:custGeom>
              <a:avLst/>
              <a:gdLst>
                <a:gd name="T0" fmla="*/ 0 w 6"/>
                <a:gd name="T1" fmla="*/ 0 h 1"/>
                <a:gd name="T2" fmla="*/ 4 w 6"/>
                <a:gd name="T3" fmla="*/ 0 h 1"/>
                <a:gd name="T4" fmla="*/ 6 w 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4" y="0"/>
                  </a:lnTo>
                  <a:lnTo>
                    <a:pt x="6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150"/>
            <p:cNvSpPr>
              <a:spLocks noChangeShapeType="1"/>
            </p:cNvSpPr>
            <p:nvPr/>
          </p:nvSpPr>
          <p:spPr bwMode="gray">
            <a:xfrm flipH="1">
              <a:off x="4230" y="192"/>
              <a:ext cx="305" cy="15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51"/>
            <p:cNvSpPr>
              <a:spLocks/>
            </p:cNvSpPr>
            <p:nvPr/>
          </p:nvSpPr>
          <p:spPr bwMode="gray">
            <a:xfrm>
              <a:off x="4228" y="345"/>
              <a:ext cx="7" cy="5"/>
            </a:xfrm>
            <a:custGeom>
              <a:avLst/>
              <a:gdLst>
                <a:gd name="T0" fmla="*/ 0 w 7"/>
                <a:gd name="T1" fmla="*/ 5 h 5"/>
                <a:gd name="T2" fmla="*/ 2 w 7"/>
                <a:gd name="T3" fmla="*/ 3 h 5"/>
                <a:gd name="T4" fmla="*/ 2 w 7"/>
                <a:gd name="T5" fmla="*/ 0 h 5"/>
                <a:gd name="T6" fmla="*/ 4 w 7"/>
                <a:gd name="T7" fmla="*/ 0 h 5"/>
                <a:gd name="T8" fmla="*/ 7 w 7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Line 152"/>
            <p:cNvSpPr>
              <a:spLocks noChangeShapeType="1"/>
            </p:cNvSpPr>
            <p:nvPr/>
          </p:nvSpPr>
          <p:spPr bwMode="gray">
            <a:xfrm flipV="1">
              <a:off x="4235" y="192"/>
              <a:ext cx="304" cy="15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53"/>
            <p:cNvSpPr>
              <a:spLocks/>
            </p:cNvSpPr>
            <p:nvPr/>
          </p:nvSpPr>
          <p:spPr bwMode="gray">
            <a:xfrm>
              <a:off x="4534" y="190"/>
              <a:ext cx="5" cy="2"/>
            </a:xfrm>
            <a:custGeom>
              <a:avLst/>
              <a:gdLst>
                <a:gd name="T0" fmla="*/ 5 w 5"/>
                <a:gd name="T1" fmla="*/ 2 h 2"/>
                <a:gd name="T2" fmla="*/ 3 w 5"/>
                <a:gd name="T3" fmla="*/ 0 h 2"/>
                <a:gd name="T4" fmla="*/ 1 w 5"/>
                <a:gd name="T5" fmla="*/ 2 h 2"/>
                <a:gd name="T6" fmla="*/ 0 w 5"/>
                <a:gd name="T7" fmla="*/ 2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3" y="0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154"/>
            <p:cNvSpPr>
              <a:spLocks noChangeShapeType="1"/>
            </p:cNvSpPr>
            <p:nvPr/>
          </p:nvSpPr>
          <p:spPr bwMode="gray">
            <a:xfrm flipH="1" flipV="1">
              <a:off x="4251" y="1449"/>
              <a:ext cx="30" cy="1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155"/>
            <p:cNvSpPr>
              <a:spLocks noChangeShapeType="1"/>
            </p:cNvSpPr>
            <p:nvPr/>
          </p:nvSpPr>
          <p:spPr bwMode="gray">
            <a:xfrm flipH="1" flipV="1">
              <a:off x="4249" y="1445"/>
              <a:ext cx="32" cy="1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56"/>
            <p:cNvSpPr>
              <a:spLocks/>
            </p:cNvSpPr>
            <p:nvPr/>
          </p:nvSpPr>
          <p:spPr bwMode="gray">
            <a:xfrm>
              <a:off x="4249" y="1445"/>
              <a:ext cx="5" cy="6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2 h 6"/>
                <a:gd name="T4" fmla="*/ 2 w 5"/>
                <a:gd name="T5" fmla="*/ 4 h 6"/>
                <a:gd name="T6" fmla="*/ 4 w 5"/>
                <a:gd name="T7" fmla="*/ 6 h 6"/>
                <a:gd name="T8" fmla="*/ 5 w 5"/>
                <a:gd name="T9" fmla="*/ 4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5" y="4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157"/>
            <p:cNvSpPr>
              <a:spLocks noChangeShapeType="1"/>
            </p:cNvSpPr>
            <p:nvPr/>
          </p:nvSpPr>
          <p:spPr bwMode="gray">
            <a:xfrm>
              <a:off x="4254" y="1449"/>
              <a:ext cx="27" cy="1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Line 158"/>
            <p:cNvSpPr>
              <a:spLocks noChangeShapeType="1"/>
            </p:cNvSpPr>
            <p:nvPr/>
          </p:nvSpPr>
          <p:spPr bwMode="gray">
            <a:xfrm flipH="1" flipV="1">
              <a:off x="4244" y="1353"/>
              <a:ext cx="2" cy="9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Line 159"/>
            <p:cNvSpPr>
              <a:spLocks noChangeShapeType="1"/>
            </p:cNvSpPr>
            <p:nvPr/>
          </p:nvSpPr>
          <p:spPr bwMode="gray">
            <a:xfrm>
              <a:off x="4247" y="1353"/>
              <a:ext cx="2" cy="86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160"/>
            <p:cNvSpPr>
              <a:spLocks/>
            </p:cNvSpPr>
            <p:nvPr/>
          </p:nvSpPr>
          <p:spPr bwMode="gray">
            <a:xfrm>
              <a:off x="4247" y="1439"/>
              <a:ext cx="2" cy="6"/>
            </a:xfrm>
            <a:custGeom>
              <a:avLst/>
              <a:gdLst>
                <a:gd name="T0" fmla="*/ 2 w 2"/>
                <a:gd name="T1" fmla="*/ 0 h 6"/>
                <a:gd name="T2" fmla="*/ 0 w 2"/>
                <a:gd name="T3" fmla="*/ 2 h 6"/>
                <a:gd name="T4" fmla="*/ 0 w 2"/>
                <a:gd name="T5" fmla="*/ 4 h 6"/>
                <a:gd name="T6" fmla="*/ 2 w 2"/>
                <a:gd name="T7" fmla="*/ 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161"/>
            <p:cNvSpPr>
              <a:spLocks noChangeShapeType="1"/>
            </p:cNvSpPr>
            <p:nvPr/>
          </p:nvSpPr>
          <p:spPr bwMode="gray">
            <a:xfrm flipH="1" flipV="1">
              <a:off x="4233" y="672"/>
              <a:ext cx="34" cy="1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Line 162"/>
            <p:cNvSpPr>
              <a:spLocks noChangeShapeType="1"/>
            </p:cNvSpPr>
            <p:nvPr/>
          </p:nvSpPr>
          <p:spPr bwMode="gray">
            <a:xfrm flipH="1" flipV="1">
              <a:off x="4235" y="664"/>
              <a:ext cx="32" cy="1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63"/>
            <p:cNvSpPr>
              <a:spLocks/>
            </p:cNvSpPr>
            <p:nvPr/>
          </p:nvSpPr>
          <p:spPr bwMode="gray">
            <a:xfrm>
              <a:off x="4230" y="664"/>
              <a:ext cx="5" cy="12"/>
            </a:xfrm>
            <a:custGeom>
              <a:avLst/>
              <a:gdLst>
                <a:gd name="T0" fmla="*/ 5 w 5"/>
                <a:gd name="T1" fmla="*/ 0 h 12"/>
                <a:gd name="T2" fmla="*/ 5 w 5"/>
                <a:gd name="T3" fmla="*/ 6 h 12"/>
                <a:gd name="T4" fmla="*/ 3 w 5"/>
                <a:gd name="T5" fmla="*/ 10 h 12"/>
                <a:gd name="T6" fmla="*/ 0 w 5"/>
                <a:gd name="T7" fmla="*/ 12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lnTo>
                    <a:pt x="5" y="6"/>
                  </a:lnTo>
                  <a:lnTo>
                    <a:pt x="3" y="10"/>
                  </a:lnTo>
                  <a:lnTo>
                    <a:pt x="0" y="1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164"/>
            <p:cNvSpPr>
              <a:spLocks noChangeShapeType="1"/>
            </p:cNvSpPr>
            <p:nvPr/>
          </p:nvSpPr>
          <p:spPr bwMode="gray">
            <a:xfrm>
              <a:off x="4230" y="676"/>
              <a:ext cx="37" cy="1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65"/>
            <p:cNvSpPr>
              <a:spLocks/>
            </p:cNvSpPr>
            <p:nvPr/>
          </p:nvSpPr>
          <p:spPr bwMode="gray">
            <a:xfrm>
              <a:off x="4230" y="540"/>
              <a:ext cx="3" cy="6"/>
            </a:xfrm>
            <a:custGeom>
              <a:avLst/>
              <a:gdLst>
                <a:gd name="T0" fmla="*/ 3 w 3"/>
                <a:gd name="T1" fmla="*/ 6 h 6"/>
                <a:gd name="T2" fmla="*/ 2 w 3"/>
                <a:gd name="T3" fmla="*/ 4 h 6"/>
                <a:gd name="T4" fmla="*/ 0 w 3"/>
                <a:gd name="T5" fmla="*/ 2 h 6"/>
                <a:gd name="T6" fmla="*/ 2 w 3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166"/>
            <p:cNvSpPr>
              <a:spLocks noChangeShapeType="1"/>
            </p:cNvSpPr>
            <p:nvPr/>
          </p:nvSpPr>
          <p:spPr bwMode="gray">
            <a:xfrm flipH="1" flipV="1">
              <a:off x="4226" y="354"/>
              <a:ext cx="6" cy="31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67"/>
            <p:cNvSpPr>
              <a:spLocks/>
            </p:cNvSpPr>
            <p:nvPr/>
          </p:nvSpPr>
          <p:spPr bwMode="gray">
            <a:xfrm>
              <a:off x="4228" y="350"/>
              <a:ext cx="2" cy="6"/>
            </a:xfrm>
            <a:custGeom>
              <a:avLst/>
              <a:gdLst>
                <a:gd name="T0" fmla="*/ 2 w 2"/>
                <a:gd name="T1" fmla="*/ 6 h 6"/>
                <a:gd name="T2" fmla="*/ 0 w 2"/>
                <a:gd name="T3" fmla="*/ 4 h 6"/>
                <a:gd name="T4" fmla="*/ 0 w 2"/>
                <a:gd name="T5" fmla="*/ 2 h 6"/>
                <a:gd name="T6" fmla="*/ 0 w 2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168"/>
            <p:cNvSpPr>
              <a:spLocks noChangeShapeType="1"/>
            </p:cNvSpPr>
            <p:nvPr/>
          </p:nvSpPr>
          <p:spPr bwMode="gray">
            <a:xfrm>
              <a:off x="4228" y="350"/>
              <a:ext cx="7" cy="31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69"/>
            <p:cNvSpPr>
              <a:spLocks/>
            </p:cNvSpPr>
            <p:nvPr/>
          </p:nvSpPr>
          <p:spPr bwMode="gray">
            <a:xfrm>
              <a:off x="4232" y="664"/>
              <a:ext cx="3" cy="4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2 h 4"/>
                <a:gd name="T4" fmla="*/ 1 w 3"/>
                <a:gd name="T5" fmla="*/ 2 h 4"/>
                <a:gd name="T6" fmla="*/ 0 w 3"/>
                <a:gd name="T7" fmla="*/ 2 h 4"/>
                <a:gd name="T8" fmla="*/ 1 w 3"/>
                <a:gd name="T9" fmla="*/ 4 h 4"/>
                <a:gd name="T10" fmla="*/ 3 w 3"/>
                <a:gd name="T11" fmla="*/ 4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70"/>
            <p:cNvSpPr>
              <a:spLocks/>
            </p:cNvSpPr>
            <p:nvPr/>
          </p:nvSpPr>
          <p:spPr bwMode="gray">
            <a:xfrm>
              <a:off x="4386" y="397"/>
              <a:ext cx="5" cy="12"/>
            </a:xfrm>
            <a:custGeom>
              <a:avLst/>
              <a:gdLst>
                <a:gd name="T0" fmla="*/ 0 w 5"/>
                <a:gd name="T1" fmla="*/ 12 h 12"/>
                <a:gd name="T2" fmla="*/ 0 w 5"/>
                <a:gd name="T3" fmla="*/ 8 h 12"/>
                <a:gd name="T4" fmla="*/ 2 w 5"/>
                <a:gd name="T5" fmla="*/ 6 h 12"/>
                <a:gd name="T6" fmla="*/ 4 w 5"/>
                <a:gd name="T7" fmla="*/ 2 h 12"/>
                <a:gd name="T8" fmla="*/ 5 w 5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2">
                  <a:moveTo>
                    <a:pt x="0" y="12"/>
                  </a:moveTo>
                  <a:lnTo>
                    <a:pt x="0" y="8"/>
                  </a:lnTo>
                  <a:lnTo>
                    <a:pt x="2" y="6"/>
                  </a:lnTo>
                  <a:lnTo>
                    <a:pt x="4" y="2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171"/>
            <p:cNvSpPr>
              <a:spLocks noChangeShapeType="1"/>
            </p:cNvSpPr>
            <p:nvPr/>
          </p:nvSpPr>
          <p:spPr bwMode="gray">
            <a:xfrm>
              <a:off x="4232" y="348"/>
              <a:ext cx="244" cy="8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172"/>
            <p:cNvSpPr>
              <a:spLocks noChangeShapeType="1"/>
            </p:cNvSpPr>
            <p:nvPr/>
          </p:nvSpPr>
          <p:spPr bwMode="gray">
            <a:xfrm>
              <a:off x="4230" y="356"/>
              <a:ext cx="244" cy="8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173"/>
            <p:cNvSpPr>
              <a:spLocks noChangeShapeType="1"/>
            </p:cNvSpPr>
            <p:nvPr/>
          </p:nvSpPr>
          <p:spPr bwMode="gray">
            <a:xfrm flipH="1" flipV="1">
              <a:off x="4235" y="345"/>
              <a:ext cx="244" cy="8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74"/>
            <p:cNvSpPr>
              <a:spLocks/>
            </p:cNvSpPr>
            <p:nvPr/>
          </p:nvSpPr>
          <p:spPr bwMode="gray">
            <a:xfrm>
              <a:off x="4230" y="345"/>
              <a:ext cx="5" cy="11"/>
            </a:xfrm>
            <a:custGeom>
              <a:avLst/>
              <a:gdLst>
                <a:gd name="T0" fmla="*/ 5 w 5"/>
                <a:gd name="T1" fmla="*/ 0 h 11"/>
                <a:gd name="T2" fmla="*/ 2 w 5"/>
                <a:gd name="T3" fmla="*/ 3 h 11"/>
                <a:gd name="T4" fmla="*/ 0 w 5"/>
                <a:gd name="T5" fmla="*/ 5 h 11"/>
                <a:gd name="T6" fmla="*/ 0 w 5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2" y="3"/>
                  </a:lnTo>
                  <a:lnTo>
                    <a:pt x="0" y="5"/>
                  </a:lnTo>
                  <a:lnTo>
                    <a:pt x="0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75"/>
            <p:cNvSpPr>
              <a:spLocks/>
            </p:cNvSpPr>
            <p:nvPr/>
          </p:nvSpPr>
          <p:spPr bwMode="gray">
            <a:xfrm>
              <a:off x="4274" y="1362"/>
              <a:ext cx="7" cy="12"/>
            </a:xfrm>
            <a:custGeom>
              <a:avLst/>
              <a:gdLst>
                <a:gd name="T0" fmla="*/ 7 w 7"/>
                <a:gd name="T1" fmla="*/ 12 h 12"/>
                <a:gd name="T2" fmla="*/ 7 w 7"/>
                <a:gd name="T3" fmla="*/ 6 h 12"/>
                <a:gd name="T4" fmla="*/ 3 w 7"/>
                <a:gd name="T5" fmla="*/ 4 h 12"/>
                <a:gd name="T6" fmla="*/ 0 w 7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2">
                  <a:moveTo>
                    <a:pt x="7" y="12"/>
                  </a:moveTo>
                  <a:lnTo>
                    <a:pt x="7" y="6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176"/>
            <p:cNvSpPr>
              <a:spLocks/>
            </p:cNvSpPr>
            <p:nvPr/>
          </p:nvSpPr>
          <p:spPr bwMode="gray">
            <a:xfrm>
              <a:off x="4286" y="1671"/>
              <a:ext cx="7" cy="11"/>
            </a:xfrm>
            <a:custGeom>
              <a:avLst/>
              <a:gdLst>
                <a:gd name="T0" fmla="*/ 7 w 7"/>
                <a:gd name="T1" fmla="*/ 11 h 11"/>
                <a:gd name="T2" fmla="*/ 2 w 7"/>
                <a:gd name="T3" fmla="*/ 9 h 11"/>
                <a:gd name="T4" fmla="*/ 0 w 7"/>
                <a:gd name="T5" fmla="*/ 5 h 11"/>
                <a:gd name="T6" fmla="*/ 0 w 7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1">
                  <a:moveTo>
                    <a:pt x="7" y="11"/>
                  </a:moveTo>
                  <a:lnTo>
                    <a:pt x="2" y="9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177"/>
            <p:cNvSpPr>
              <a:spLocks/>
            </p:cNvSpPr>
            <p:nvPr/>
          </p:nvSpPr>
          <p:spPr bwMode="gray">
            <a:xfrm>
              <a:off x="4267" y="871"/>
              <a:ext cx="5" cy="6"/>
            </a:xfrm>
            <a:custGeom>
              <a:avLst/>
              <a:gdLst>
                <a:gd name="T0" fmla="*/ 5 w 5"/>
                <a:gd name="T1" fmla="*/ 0 h 6"/>
                <a:gd name="T2" fmla="*/ 5 w 5"/>
                <a:gd name="T3" fmla="*/ 2 h 6"/>
                <a:gd name="T4" fmla="*/ 3 w 5"/>
                <a:gd name="T5" fmla="*/ 4 h 6"/>
                <a:gd name="T6" fmla="*/ 2 w 5"/>
                <a:gd name="T7" fmla="*/ 6 h 6"/>
                <a:gd name="T8" fmla="*/ 0 w 5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5" y="2"/>
                  </a:lnTo>
                  <a:lnTo>
                    <a:pt x="3" y="4"/>
                  </a:lnTo>
                  <a:lnTo>
                    <a:pt x="2" y="6"/>
                  </a:lnTo>
                  <a:lnTo>
                    <a:pt x="0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178"/>
            <p:cNvSpPr>
              <a:spLocks/>
            </p:cNvSpPr>
            <p:nvPr/>
          </p:nvSpPr>
          <p:spPr bwMode="gray">
            <a:xfrm>
              <a:off x="4404" y="476"/>
              <a:ext cx="5" cy="1"/>
            </a:xfrm>
            <a:custGeom>
              <a:avLst/>
              <a:gdLst>
                <a:gd name="T0" fmla="*/ 0 w 5"/>
                <a:gd name="T1" fmla="*/ 0 h 1"/>
                <a:gd name="T2" fmla="*/ 3 w 5"/>
                <a:gd name="T3" fmla="*/ 0 h 1"/>
                <a:gd name="T4" fmla="*/ 5 w 5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179"/>
            <p:cNvSpPr>
              <a:spLocks noChangeShapeType="1"/>
            </p:cNvSpPr>
            <p:nvPr/>
          </p:nvSpPr>
          <p:spPr bwMode="gray">
            <a:xfrm flipH="1">
              <a:off x="4269" y="439"/>
              <a:ext cx="208" cy="10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180"/>
            <p:cNvSpPr>
              <a:spLocks/>
            </p:cNvSpPr>
            <p:nvPr/>
          </p:nvSpPr>
          <p:spPr bwMode="gray">
            <a:xfrm>
              <a:off x="4267" y="546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4 h 7"/>
                <a:gd name="T4" fmla="*/ 2 w 7"/>
                <a:gd name="T5" fmla="*/ 2 h 7"/>
                <a:gd name="T6" fmla="*/ 3 w 7"/>
                <a:gd name="T7" fmla="*/ 0 h 7"/>
                <a:gd name="T8" fmla="*/ 7 w 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3" y="0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Line 181"/>
            <p:cNvSpPr>
              <a:spLocks noChangeShapeType="1"/>
            </p:cNvSpPr>
            <p:nvPr/>
          </p:nvSpPr>
          <p:spPr bwMode="gray">
            <a:xfrm flipV="1">
              <a:off x="4274" y="439"/>
              <a:ext cx="209" cy="10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182"/>
            <p:cNvSpPr>
              <a:spLocks/>
            </p:cNvSpPr>
            <p:nvPr/>
          </p:nvSpPr>
          <p:spPr bwMode="gray">
            <a:xfrm>
              <a:off x="4472" y="1755"/>
              <a:ext cx="5" cy="6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2 h 6"/>
                <a:gd name="T4" fmla="*/ 2 w 5"/>
                <a:gd name="T5" fmla="*/ 6 h 6"/>
                <a:gd name="T6" fmla="*/ 4 w 5"/>
                <a:gd name="T7" fmla="*/ 6 h 6"/>
                <a:gd name="T8" fmla="*/ 5 w 5"/>
                <a:gd name="T9" fmla="*/ 4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4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183"/>
            <p:cNvSpPr>
              <a:spLocks noChangeShapeType="1"/>
            </p:cNvSpPr>
            <p:nvPr/>
          </p:nvSpPr>
          <p:spPr bwMode="gray">
            <a:xfrm flipH="1" flipV="1">
              <a:off x="4288" y="1682"/>
              <a:ext cx="375" cy="15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84"/>
            <p:cNvSpPr>
              <a:spLocks/>
            </p:cNvSpPr>
            <p:nvPr/>
          </p:nvSpPr>
          <p:spPr bwMode="gray">
            <a:xfrm>
              <a:off x="4286" y="1678"/>
              <a:ext cx="7" cy="4"/>
            </a:xfrm>
            <a:custGeom>
              <a:avLst/>
              <a:gdLst>
                <a:gd name="T0" fmla="*/ 0 w 7"/>
                <a:gd name="T1" fmla="*/ 0 h 4"/>
                <a:gd name="T2" fmla="*/ 2 w 7"/>
                <a:gd name="T3" fmla="*/ 2 h 4"/>
                <a:gd name="T4" fmla="*/ 2 w 7"/>
                <a:gd name="T5" fmla="*/ 4 h 4"/>
                <a:gd name="T6" fmla="*/ 4 w 7"/>
                <a:gd name="T7" fmla="*/ 4 h 4"/>
                <a:gd name="T8" fmla="*/ 7 w 7"/>
                <a:gd name="T9" fmla="*/ 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7" y="4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185"/>
            <p:cNvSpPr>
              <a:spLocks noChangeShapeType="1"/>
            </p:cNvSpPr>
            <p:nvPr/>
          </p:nvSpPr>
          <p:spPr bwMode="gray">
            <a:xfrm>
              <a:off x="4293" y="1682"/>
              <a:ext cx="374" cy="15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186"/>
            <p:cNvSpPr>
              <a:spLocks/>
            </p:cNvSpPr>
            <p:nvPr/>
          </p:nvSpPr>
          <p:spPr bwMode="gray">
            <a:xfrm>
              <a:off x="4662" y="1836"/>
              <a:ext cx="5" cy="4"/>
            </a:xfrm>
            <a:custGeom>
              <a:avLst/>
              <a:gdLst>
                <a:gd name="T0" fmla="*/ 5 w 5"/>
                <a:gd name="T1" fmla="*/ 4 h 4"/>
                <a:gd name="T2" fmla="*/ 3 w 5"/>
                <a:gd name="T3" fmla="*/ 4 h 4"/>
                <a:gd name="T4" fmla="*/ 1 w 5"/>
                <a:gd name="T5" fmla="*/ 4 h 4"/>
                <a:gd name="T6" fmla="*/ 0 w 5"/>
                <a:gd name="T7" fmla="*/ 2 h 4"/>
                <a:gd name="T8" fmla="*/ 0 w 5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3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187"/>
            <p:cNvSpPr>
              <a:spLocks/>
            </p:cNvSpPr>
            <p:nvPr/>
          </p:nvSpPr>
          <p:spPr bwMode="gray">
            <a:xfrm>
              <a:off x="4281" y="1490"/>
              <a:ext cx="3" cy="6"/>
            </a:xfrm>
            <a:custGeom>
              <a:avLst/>
              <a:gdLst>
                <a:gd name="T0" fmla="*/ 3 w 3"/>
                <a:gd name="T1" fmla="*/ 6 h 6"/>
                <a:gd name="T2" fmla="*/ 0 w 3"/>
                <a:gd name="T3" fmla="*/ 4 h 6"/>
                <a:gd name="T4" fmla="*/ 0 w 3"/>
                <a:gd name="T5" fmla="*/ 2 h 6"/>
                <a:gd name="T6" fmla="*/ 2 w 3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188"/>
            <p:cNvSpPr>
              <a:spLocks noChangeShapeType="1"/>
            </p:cNvSpPr>
            <p:nvPr/>
          </p:nvSpPr>
          <p:spPr bwMode="gray">
            <a:xfrm flipH="1" flipV="1">
              <a:off x="4279" y="1372"/>
              <a:ext cx="5" cy="30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Freeform 189"/>
            <p:cNvSpPr>
              <a:spLocks/>
            </p:cNvSpPr>
            <p:nvPr/>
          </p:nvSpPr>
          <p:spPr bwMode="gray">
            <a:xfrm>
              <a:off x="4279" y="1372"/>
              <a:ext cx="2" cy="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190"/>
            <p:cNvSpPr>
              <a:spLocks noChangeShapeType="1"/>
            </p:cNvSpPr>
            <p:nvPr/>
          </p:nvSpPr>
          <p:spPr bwMode="gray">
            <a:xfrm>
              <a:off x="4281" y="1374"/>
              <a:ext cx="5" cy="29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191"/>
            <p:cNvSpPr>
              <a:spLocks/>
            </p:cNvSpPr>
            <p:nvPr/>
          </p:nvSpPr>
          <p:spPr bwMode="gray">
            <a:xfrm>
              <a:off x="4284" y="1671"/>
              <a:ext cx="2" cy="7"/>
            </a:xfrm>
            <a:custGeom>
              <a:avLst/>
              <a:gdLst>
                <a:gd name="T0" fmla="*/ 2 w 2"/>
                <a:gd name="T1" fmla="*/ 0 h 7"/>
                <a:gd name="T2" fmla="*/ 0 w 2"/>
                <a:gd name="T3" fmla="*/ 4 h 7"/>
                <a:gd name="T4" fmla="*/ 0 w 2"/>
                <a:gd name="T5" fmla="*/ 5 h 7"/>
                <a:gd name="T6" fmla="*/ 2 w 2"/>
                <a:gd name="T7" fmla="*/ 7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192"/>
            <p:cNvSpPr>
              <a:spLocks/>
            </p:cNvSpPr>
            <p:nvPr/>
          </p:nvSpPr>
          <p:spPr bwMode="gray">
            <a:xfrm>
              <a:off x="4462" y="615"/>
              <a:ext cx="5" cy="12"/>
            </a:xfrm>
            <a:custGeom>
              <a:avLst/>
              <a:gdLst>
                <a:gd name="T0" fmla="*/ 0 w 5"/>
                <a:gd name="T1" fmla="*/ 12 h 12"/>
                <a:gd name="T2" fmla="*/ 0 w 5"/>
                <a:gd name="T3" fmla="*/ 8 h 12"/>
                <a:gd name="T4" fmla="*/ 1 w 5"/>
                <a:gd name="T5" fmla="*/ 4 h 12"/>
                <a:gd name="T6" fmla="*/ 3 w 5"/>
                <a:gd name="T7" fmla="*/ 2 h 12"/>
                <a:gd name="T8" fmla="*/ 5 w 5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2">
                  <a:moveTo>
                    <a:pt x="0" y="12"/>
                  </a:moveTo>
                  <a:lnTo>
                    <a:pt x="0" y="8"/>
                  </a:lnTo>
                  <a:lnTo>
                    <a:pt x="1" y="4"/>
                  </a:lnTo>
                  <a:lnTo>
                    <a:pt x="3" y="2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193"/>
            <p:cNvSpPr>
              <a:spLocks noChangeShapeType="1"/>
            </p:cNvSpPr>
            <p:nvPr/>
          </p:nvSpPr>
          <p:spPr bwMode="gray">
            <a:xfrm>
              <a:off x="4270" y="552"/>
              <a:ext cx="392" cy="13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194"/>
            <p:cNvSpPr>
              <a:spLocks noChangeShapeType="1"/>
            </p:cNvSpPr>
            <p:nvPr/>
          </p:nvSpPr>
          <p:spPr bwMode="gray">
            <a:xfrm>
              <a:off x="4269" y="557"/>
              <a:ext cx="391" cy="13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195"/>
            <p:cNvSpPr>
              <a:spLocks/>
            </p:cNvSpPr>
            <p:nvPr/>
          </p:nvSpPr>
          <p:spPr bwMode="gray">
            <a:xfrm>
              <a:off x="4660" y="685"/>
              <a:ext cx="5" cy="11"/>
            </a:xfrm>
            <a:custGeom>
              <a:avLst/>
              <a:gdLst>
                <a:gd name="T0" fmla="*/ 0 w 5"/>
                <a:gd name="T1" fmla="*/ 11 h 11"/>
                <a:gd name="T2" fmla="*/ 0 w 5"/>
                <a:gd name="T3" fmla="*/ 6 h 11"/>
                <a:gd name="T4" fmla="*/ 2 w 5"/>
                <a:gd name="T5" fmla="*/ 2 h 11"/>
                <a:gd name="T6" fmla="*/ 5 w 5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1">
                  <a:moveTo>
                    <a:pt x="0" y="11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196"/>
            <p:cNvSpPr>
              <a:spLocks noChangeShapeType="1"/>
            </p:cNvSpPr>
            <p:nvPr/>
          </p:nvSpPr>
          <p:spPr bwMode="gray">
            <a:xfrm flipH="1" flipV="1">
              <a:off x="4274" y="546"/>
              <a:ext cx="391" cy="13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197"/>
            <p:cNvSpPr>
              <a:spLocks/>
            </p:cNvSpPr>
            <p:nvPr/>
          </p:nvSpPr>
          <p:spPr bwMode="gray">
            <a:xfrm>
              <a:off x="4269" y="546"/>
              <a:ext cx="5" cy="11"/>
            </a:xfrm>
            <a:custGeom>
              <a:avLst/>
              <a:gdLst>
                <a:gd name="T0" fmla="*/ 5 w 5"/>
                <a:gd name="T1" fmla="*/ 0 h 11"/>
                <a:gd name="T2" fmla="*/ 1 w 5"/>
                <a:gd name="T3" fmla="*/ 4 h 11"/>
                <a:gd name="T4" fmla="*/ 0 w 5"/>
                <a:gd name="T5" fmla="*/ 7 h 11"/>
                <a:gd name="T6" fmla="*/ 0 w 5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1" y="4"/>
                  </a:lnTo>
                  <a:lnTo>
                    <a:pt x="0" y="7"/>
                  </a:lnTo>
                  <a:lnTo>
                    <a:pt x="0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198"/>
            <p:cNvSpPr>
              <a:spLocks/>
            </p:cNvSpPr>
            <p:nvPr/>
          </p:nvSpPr>
          <p:spPr bwMode="gray">
            <a:xfrm>
              <a:off x="4674" y="1526"/>
              <a:ext cx="5" cy="6"/>
            </a:xfrm>
            <a:custGeom>
              <a:avLst/>
              <a:gdLst>
                <a:gd name="T0" fmla="*/ 0 w 5"/>
                <a:gd name="T1" fmla="*/ 6 h 6"/>
                <a:gd name="T2" fmla="*/ 0 w 5"/>
                <a:gd name="T3" fmla="*/ 2 h 6"/>
                <a:gd name="T4" fmla="*/ 0 w 5"/>
                <a:gd name="T5" fmla="*/ 0 h 6"/>
                <a:gd name="T6" fmla="*/ 4 w 5"/>
                <a:gd name="T7" fmla="*/ 0 h 6"/>
                <a:gd name="T8" fmla="*/ 5 w 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199"/>
            <p:cNvSpPr>
              <a:spLocks/>
            </p:cNvSpPr>
            <p:nvPr/>
          </p:nvSpPr>
          <p:spPr bwMode="gray">
            <a:xfrm>
              <a:off x="4799" y="1750"/>
              <a:ext cx="1" cy="5"/>
            </a:xfrm>
            <a:custGeom>
              <a:avLst/>
              <a:gdLst>
                <a:gd name="T0" fmla="*/ 1 w 1"/>
                <a:gd name="T1" fmla="*/ 0 h 5"/>
                <a:gd name="T2" fmla="*/ 1 w 1"/>
                <a:gd name="T3" fmla="*/ 2 h 5"/>
                <a:gd name="T4" fmla="*/ 0 w 1"/>
                <a:gd name="T5" fmla="*/ 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">
                  <a:moveTo>
                    <a:pt x="1" y="0"/>
                  </a:moveTo>
                  <a:lnTo>
                    <a:pt x="1" y="2"/>
                  </a:lnTo>
                  <a:lnTo>
                    <a:pt x="0" y="5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Line 200"/>
            <p:cNvSpPr>
              <a:spLocks noChangeShapeType="1"/>
            </p:cNvSpPr>
            <p:nvPr/>
          </p:nvSpPr>
          <p:spPr bwMode="gray">
            <a:xfrm flipH="1">
              <a:off x="4672" y="1708"/>
              <a:ext cx="197" cy="13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201"/>
            <p:cNvSpPr>
              <a:spLocks noChangeShapeType="1"/>
            </p:cNvSpPr>
            <p:nvPr/>
          </p:nvSpPr>
          <p:spPr bwMode="gray">
            <a:xfrm flipH="1">
              <a:off x="4674" y="1705"/>
              <a:ext cx="197" cy="12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Freeform 202"/>
            <p:cNvSpPr>
              <a:spLocks/>
            </p:cNvSpPr>
            <p:nvPr/>
          </p:nvSpPr>
          <p:spPr bwMode="gray">
            <a:xfrm>
              <a:off x="4667" y="1834"/>
              <a:ext cx="7" cy="6"/>
            </a:xfrm>
            <a:custGeom>
              <a:avLst/>
              <a:gdLst>
                <a:gd name="T0" fmla="*/ 7 w 7"/>
                <a:gd name="T1" fmla="*/ 0 h 6"/>
                <a:gd name="T2" fmla="*/ 5 w 7"/>
                <a:gd name="T3" fmla="*/ 4 h 6"/>
                <a:gd name="T4" fmla="*/ 5 w 7"/>
                <a:gd name="T5" fmla="*/ 6 h 6"/>
                <a:gd name="T6" fmla="*/ 4 w 7"/>
                <a:gd name="T7" fmla="*/ 6 h 6"/>
                <a:gd name="T8" fmla="*/ 0 w 7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0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203"/>
            <p:cNvSpPr>
              <a:spLocks/>
            </p:cNvSpPr>
            <p:nvPr/>
          </p:nvSpPr>
          <p:spPr bwMode="gray">
            <a:xfrm>
              <a:off x="4662" y="1650"/>
              <a:ext cx="12" cy="2"/>
            </a:xfrm>
            <a:custGeom>
              <a:avLst/>
              <a:gdLst>
                <a:gd name="T0" fmla="*/ 12 w 12"/>
                <a:gd name="T1" fmla="*/ 0 h 2"/>
                <a:gd name="T2" fmla="*/ 9 w 12"/>
                <a:gd name="T3" fmla="*/ 0 h 2"/>
                <a:gd name="T4" fmla="*/ 5 w 12"/>
                <a:gd name="T5" fmla="*/ 2 h 2"/>
                <a:gd name="T6" fmla="*/ 3 w 12"/>
                <a:gd name="T7" fmla="*/ 2 h 2"/>
                <a:gd name="T8" fmla="*/ 0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Line 204"/>
            <p:cNvSpPr>
              <a:spLocks noChangeShapeType="1"/>
            </p:cNvSpPr>
            <p:nvPr/>
          </p:nvSpPr>
          <p:spPr bwMode="gray">
            <a:xfrm flipH="1" flipV="1">
              <a:off x="4667" y="1528"/>
              <a:ext cx="2" cy="30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Line 205"/>
            <p:cNvSpPr>
              <a:spLocks noChangeShapeType="1"/>
            </p:cNvSpPr>
            <p:nvPr/>
          </p:nvSpPr>
          <p:spPr bwMode="gray">
            <a:xfrm flipV="1">
              <a:off x="4674" y="1532"/>
              <a:ext cx="1" cy="30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206"/>
            <p:cNvSpPr>
              <a:spLocks/>
            </p:cNvSpPr>
            <p:nvPr/>
          </p:nvSpPr>
          <p:spPr bwMode="gray">
            <a:xfrm>
              <a:off x="4662" y="1524"/>
              <a:ext cx="12" cy="8"/>
            </a:xfrm>
            <a:custGeom>
              <a:avLst/>
              <a:gdLst>
                <a:gd name="T0" fmla="*/ 12 w 12"/>
                <a:gd name="T1" fmla="*/ 8 h 8"/>
                <a:gd name="T2" fmla="*/ 5 w 12"/>
                <a:gd name="T3" fmla="*/ 4 h 8"/>
                <a:gd name="T4" fmla="*/ 0 w 12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8">
                  <a:moveTo>
                    <a:pt x="12" y="8"/>
                  </a:move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Line 207"/>
            <p:cNvSpPr>
              <a:spLocks noChangeShapeType="1"/>
            </p:cNvSpPr>
            <p:nvPr/>
          </p:nvSpPr>
          <p:spPr bwMode="gray">
            <a:xfrm>
              <a:off x="4662" y="1524"/>
              <a:ext cx="1" cy="31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208"/>
            <p:cNvSpPr>
              <a:spLocks/>
            </p:cNvSpPr>
            <p:nvPr/>
          </p:nvSpPr>
          <p:spPr bwMode="gray">
            <a:xfrm>
              <a:off x="4662" y="1834"/>
              <a:ext cx="12" cy="2"/>
            </a:xfrm>
            <a:custGeom>
              <a:avLst/>
              <a:gdLst>
                <a:gd name="T0" fmla="*/ 0 w 12"/>
                <a:gd name="T1" fmla="*/ 2 h 2"/>
                <a:gd name="T2" fmla="*/ 3 w 12"/>
                <a:gd name="T3" fmla="*/ 2 h 2"/>
                <a:gd name="T4" fmla="*/ 7 w 12"/>
                <a:gd name="T5" fmla="*/ 2 h 2"/>
                <a:gd name="T6" fmla="*/ 12 w 1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lnTo>
                    <a:pt x="3" y="2"/>
                  </a:lnTo>
                  <a:lnTo>
                    <a:pt x="7" y="2"/>
                  </a:lnTo>
                  <a:lnTo>
                    <a:pt x="1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209"/>
            <p:cNvSpPr>
              <a:spLocks/>
            </p:cNvSpPr>
            <p:nvPr/>
          </p:nvSpPr>
          <p:spPr bwMode="gray">
            <a:xfrm>
              <a:off x="4776" y="960"/>
              <a:ext cx="5" cy="9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2 h 9"/>
                <a:gd name="T4" fmla="*/ 2 w 5"/>
                <a:gd name="T5" fmla="*/ 5 h 9"/>
                <a:gd name="T6" fmla="*/ 3 w 5"/>
                <a:gd name="T7" fmla="*/ 9 h 9"/>
                <a:gd name="T8" fmla="*/ 5 w 5"/>
                <a:gd name="T9" fmla="*/ 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3" y="9"/>
                  </a:lnTo>
                  <a:lnTo>
                    <a:pt x="5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Line 210"/>
            <p:cNvSpPr>
              <a:spLocks noChangeShapeType="1"/>
            </p:cNvSpPr>
            <p:nvPr/>
          </p:nvSpPr>
          <p:spPr bwMode="gray">
            <a:xfrm flipH="1">
              <a:off x="4674" y="907"/>
              <a:ext cx="204" cy="11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Line 211"/>
            <p:cNvSpPr>
              <a:spLocks noChangeShapeType="1"/>
            </p:cNvSpPr>
            <p:nvPr/>
          </p:nvSpPr>
          <p:spPr bwMode="gray">
            <a:xfrm flipH="1">
              <a:off x="4672" y="900"/>
              <a:ext cx="204" cy="12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Freeform 212"/>
            <p:cNvSpPr>
              <a:spLocks/>
            </p:cNvSpPr>
            <p:nvPr/>
          </p:nvSpPr>
          <p:spPr bwMode="gray">
            <a:xfrm>
              <a:off x="4672" y="1020"/>
              <a:ext cx="7" cy="11"/>
            </a:xfrm>
            <a:custGeom>
              <a:avLst/>
              <a:gdLst>
                <a:gd name="T0" fmla="*/ 0 w 7"/>
                <a:gd name="T1" fmla="*/ 0 h 11"/>
                <a:gd name="T2" fmla="*/ 2 w 7"/>
                <a:gd name="T3" fmla="*/ 4 h 11"/>
                <a:gd name="T4" fmla="*/ 4 w 7"/>
                <a:gd name="T5" fmla="*/ 7 h 11"/>
                <a:gd name="T6" fmla="*/ 7 w 7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lnTo>
                    <a:pt x="2" y="4"/>
                  </a:lnTo>
                  <a:lnTo>
                    <a:pt x="4" y="7"/>
                  </a:lnTo>
                  <a:lnTo>
                    <a:pt x="7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Line 213"/>
            <p:cNvSpPr>
              <a:spLocks noChangeShapeType="1"/>
            </p:cNvSpPr>
            <p:nvPr/>
          </p:nvSpPr>
          <p:spPr bwMode="gray">
            <a:xfrm flipV="1">
              <a:off x="4679" y="911"/>
              <a:ext cx="204" cy="12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Freeform 214"/>
            <p:cNvSpPr>
              <a:spLocks/>
            </p:cNvSpPr>
            <p:nvPr/>
          </p:nvSpPr>
          <p:spPr bwMode="gray">
            <a:xfrm>
              <a:off x="4876" y="900"/>
              <a:ext cx="7" cy="11"/>
            </a:xfrm>
            <a:custGeom>
              <a:avLst/>
              <a:gdLst>
                <a:gd name="T0" fmla="*/ 7 w 7"/>
                <a:gd name="T1" fmla="*/ 11 h 11"/>
                <a:gd name="T2" fmla="*/ 2 w 7"/>
                <a:gd name="T3" fmla="*/ 9 h 11"/>
                <a:gd name="T4" fmla="*/ 0 w 7"/>
                <a:gd name="T5" fmla="*/ 5 h 11"/>
                <a:gd name="T6" fmla="*/ 0 w 7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1">
                  <a:moveTo>
                    <a:pt x="7" y="11"/>
                  </a:moveTo>
                  <a:lnTo>
                    <a:pt x="2" y="9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" name="Freeform 215"/>
            <p:cNvSpPr>
              <a:spLocks/>
            </p:cNvSpPr>
            <p:nvPr/>
          </p:nvSpPr>
          <p:spPr bwMode="gray">
            <a:xfrm>
              <a:off x="4660" y="894"/>
              <a:ext cx="12" cy="2"/>
            </a:xfrm>
            <a:custGeom>
              <a:avLst/>
              <a:gdLst>
                <a:gd name="T0" fmla="*/ 12 w 12"/>
                <a:gd name="T1" fmla="*/ 0 h 2"/>
                <a:gd name="T2" fmla="*/ 7 w 12"/>
                <a:gd name="T3" fmla="*/ 2 h 2"/>
                <a:gd name="T4" fmla="*/ 0 w 12"/>
                <a:gd name="T5" fmla="*/ 2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lnTo>
                    <a:pt x="7" y="2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" name="Line 216"/>
            <p:cNvSpPr>
              <a:spLocks noChangeShapeType="1"/>
            </p:cNvSpPr>
            <p:nvPr/>
          </p:nvSpPr>
          <p:spPr bwMode="gray">
            <a:xfrm flipV="1">
              <a:off x="4667" y="696"/>
              <a:ext cx="1" cy="33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" name="Line 217"/>
            <p:cNvSpPr>
              <a:spLocks noChangeShapeType="1"/>
            </p:cNvSpPr>
            <p:nvPr/>
          </p:nvSpPr>
          <p:spPr bwMode="gray">
            <a:xfrm flipV="1">
              <a:off x="4672" y="694"/>
              <a:ext cx="1" cy="326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" name="Freeform 218"/>
            <p:cNvSpPr>
              <a:spLocks/>
            </p:cNvSpPr>
            <p:nvPr/>
          </p:nvSpPr>
          <p:spPr bwMode="gray">
            <a:xfrm>
              <a:off x="4660" y="694"/>
              <a:ext cx="12" cy="2"/>
            </a:xfrm>
            <a:custGeom>
              <a:avLst/>
              <a:gdLst>
                <a:gd name="T0" fmla="*/ 12 w 12"/>
                <a:gd name="T1" fmla="*/ 0 h 2"/>
                <a:gd name="T2" fmla="*/ 5 w 12"/>
                <a:gd name="T3" fmla="*/ 2 h 2"/>
                <a:gd name="T4" fmla="*/ 0 w 12"/>
                <a:gd name="T5" fmla="*/ 2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lnTo>
                    <a:pt x="5" y="2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" name="Line 219"/>
            <p:cNvSpPr>
              <a:spLocks noChangeShapeType="1"/>
            </p:cNvSpPr>
            <p:nvPr/>
          </p:nvSpPr>
          <p:spPr bwMode="gray">
            <a:xfrm>
              <a:off x="4660" y="696"/>
              <a:ext cx="1" cy="33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Freeform 220"/>
            <p:cNvSpPr>
              <a:spLocks/>
            </p:cNvSpPr>
            <p:nvPr/>
          </p:nvSpPr>
          <p:spPr bwMode="gray">
            <a:xfrm>
              <a:off x="4660" y="1020"/>
              <a:ext cx="12" cy="9"/>
            </a:xfrm>
            <a:custGeom>
              <a:avLst/>
              <a:gdLst>
                <a:gd name="T0" fmla="*/ 12 w 12"/>
                <a:gd name="T1" fmla="*/ 0 h 9"/>
                <a:gd name="T2" fmla="*/ 9 w 12"/>
                <a:gd name="T3" fmla="*/ 4 h 9"/>
                <a:gd name="T4" fmla="*/ 5 w 12"/>
                <a:gd name="T5" fmla="*/ 6 h 9"/>
                <a:gd name="T6" fmla="*/ 0 w 12"/>
                <a:gd name="T7" fmla="*/ 9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lnTo>
                    <a:pt x="9" y="4"/>
                  </a:lnTo>
                  <a:lnTo>
                    <a:pt x="5" y="6"/>
                  </a:lnTo>
                  <a:lnTo>
                    <a:pt x="0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Freeform 221"/>
            <p:cNvSpPr>
              <a:spLocks/>
            </p:cNvSpPr>
            <p:nvPr/>
          </p:nvSpPr>
          <p:spPr bwMode="gray">
            <a:xfrm>
              <a:off x="4799" y="610"/>
              <a:ext cx="7" cy="11"/>
            </a:xfrm>
            <a:custGeom>
              <a:avLst/>
              <a:gdLst>
                <a:gd name="T0" fmla="*/ 7 w 7"/>
                <a:gd name="T1" fmla="*/ 11 h 11"/>
                <a:gd name="T2" fmla="*/ 7 w 7"/>
                <a:gd name="T3" fmla="*/ 7 h 11"/>
                <a:gd name="T4" fmla="*/ 5 w 7"/>
                <a:gd name="T5" fmla="*/ 4 h 11"/>
                <a:gd name="T6" fmla="*/ 3 w 7"/>
                <a:gd name="T7" fmla="*/ 2 h 11"/>
                <a:gd name="T8" fmla="*/ 0 w 7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1">
                  <a:moveTo>
                    <a:pt x="7" y="11"/>
                  </a:moveTo>
                  <a:lnTo>
                    <a:pt x="7" y="7"/>
                  </a:lnTo>
                  <a:lnTo>
                    <a:pt x="5" y="4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" name="Line 222"/>
            <p:cNvSpPr>
              <a:spLocks noChangeShapeType="1"/>
            </p:cNvSpPr>
            <p:nvPr/>
          </p:nvSpPr>
          <p:spPr bwMode="gray">
            <a:xfrm flipV="1">
              <a:off x="4671" y="574"/>
              <a:ext cx="205" cy="11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" name="Line 223"/>
            <p:cNvSpPr>
              <a:spLocks noChangeShapeType="1"/>
            </p:cNvSpPr>
            <p:nvPr/>
          </p:nvSpPr>
          <p:spPr bwMode="gray">
            <a:xfrm flipV="1">
              <a:off x="4672" y="582"/>
              <a:ext cx="206" cy="11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" name="Line 224"/>
            <p:cNvSpPr>
              <a:spLocks noChangeShapeType="1"/>
            </p:cNvSpPr>
            <p:nvPr/>
          </p:nvSpPr>
          <p:spPr bwMode="gray">
            <a:xfrm flipH="1">
              <a:off x="4665" y="570"/>
              <a:ext cx="206" cy="11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" name="Freeform 225"/>
            <p:cNvSpPr>
              <a:spLocks/>
            </p:cNvSpPr>
            <p:nvPr/>
          </p:nvSpPr>
          <p:spPr bwMode="gray">
            <a:xfrm>
              <a:off x="4665" y="685"/>
              <a:ext cx="7" cy="9"/>
            </a:xfrm>
            <a:custGeom>
              <a:avLst/>
              <a:gdLst>
                <a:gd name="T0" fmla="*/ 0 w 7"/>
                <a:gd name="T1" fmla="*/ 0 h 9"/>
                <a:gd name="T2" fmla="*/ 4 w 7"/>
                <a:gd name="T3" fmla="*/ 0 h 9"/>
                <a:gd name="T4" fmla="*/ 6 w 7"/>
                <a:gd name="T5" fmla="*/ 4 h 9"/>
                <a:gd name="T6" fmla="*/ 7 w 7"/>
                <a:gd name="T7" fmla="*/ 6 h 9"/>
                <a:gd name="T8" fmla="*/ 7 w 7"/>
                <a:gd name="T9" fmla="*/ 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9">
                  <a:moveTo>
                    <a:pt x="0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7" y="6"/>
                  </a:lnTo>
                  <a:lnTo>
                    <a:pt x="7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" name="Freeform 226"/>
            <p:cNvSpPr>
              <a:spLocks/>
            </p:cNvSpPr>
            <p:nvPr/>
          </p:nvSpPr>
          <p:spPr bwMode="gray">
            <a:xfrm>
              <a:off x="5136" y="1498"/>
              <a:ext cx="5" cy="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4 h 5"/>
                <a:gd name="T4" fmla="*/ 3 w 5"/>
                <a:gd name="T5" fmla="*/ 2 h 5"/>
                <a:gd name="T6" fmla="*/ 1 w 5"/>
                <a:gd name="T7" fmla="*/ 0 h 5"/>
                <a:gd name="T8" fmla="*/ 0 w 5"/>
                <a:gd name="T9" fmla="*/ 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5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" name="Freeform 227"/>
            <p:cNvSpPr>
              <a:spLocks/>
            </p:cNvSpPr>
            <p:nvPr/>
          </p:nvSpPr>
          <p:spPr bwMode="gray">
            <a:xfrm>
              <a:off x="4971" y="1740"/>
              <a:ext cx="1" cy="4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2 h 4"/>
                <a:gd name="T4" fmla="*/ 1 w 1"/>
                <a:gd name="T5" fmla="*/ 4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2"/>
                  </a:lnTo>
                  <a:lnTo>
                    <a:pt x="1" y="4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" name="Line 228"/>
            <p:cNvSpPr>
              <a:spLocks noChangeShapeType="1"/>
            </p:cNvSpPr>
            <p:nvPr/>
          </p:nvSpPr>
          <p:spPr bwMode="gray">
            <a:xfrm flipH="1" flipV="1">
              <a:off x="4883" y="1708"/>
              <a:ext cx="254" cy="10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" name="Line 229"/>
            <p:cNvSpPr>
              <a:spLocks noChangeShapeType="1"/>
            </p:cNvSpPr>
            <p:nvPr/>
          </p:nvSpPr>
          <p:spPr bwMode="gray">
            <a:xfrm flipH="1" flipV="1">
              <a:off x="4881" y="1703"/>
              <a:ext cx="255" cy="10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" name="Freeform 230"/>
            <p:cNvSpPr>
              <a:spLocks/>
            </p:cNvSpPr>
            <p:nvPr/>
          </p:nvSpPr>
          <p:spPr bwMode="gray">
            <a:xfrm>
              <a:off x="5136" y="1806"/>
              <a:ext cx="5" cy="6"/>
            </a:xfrm>
            <a:custGeom>
              <a:avLst/>
              <a:gdLst>
                <a:gd name="T0" fmla="*/ 5 w 5"/>
                <a:gd name="T1" fmla="*/ 6 h 6"/>
                <a:gd name="T2" fmla="*/ 1 w 5"/>
                <a:gd name="T3" fmla="*/ 6 h 6"/>
                <a:gd name="T4" fmla="*/ 0 w 5"/>
                <a:gd name="T5" fmla="*/ 6 h 6"/>
                <a:gd name="T6" fmla="*/ 0 w 5"/>
                <a:gd name="T7" fmla="*/ 4 h 6"/>
                <a:gd name="T8" fmla="*/ 0 w 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1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" name="Line 231"/>
            <p:cNvSpPr>
              <a:spLocks noChangeShapeType="1"/>
            </p:cNvSpPr>
            <p:nvPr/>
          </p:nvSpPr>
          <p:spPr bwMode="gray">
            <a:xfrm flipV="1">
              <a:off x="4876" y="1607"/>
              <a:ext cx="1" cy="96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" name="Line 232"/>
            <p:cNvSpPr>
              <a:spLocks noChangeShapeType="1"/>
            </p:cNvSpPr>
            <p:nvPr/>
          </p:nvSpPr>
          <p:spPr bwMode="gray">
            <a:xfrm flipV="1">
              <a:off x="4881" y="1609"/>
              <a:ext cx="2" cy="9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Line 233"/>
            <p:cNvSpPr>
              <a:spLocks noChangeShapeType="1"/>
            </p:cNvSpPr>
            <p:nvPr/>
          </p:nvSpPr>
          <p:spPr bwMode="gray">
            <a:xfrm>
              <a:off x="4871" y="1605"/>
              <a:ext cx="1" cy="10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" name="Freeform 234"/>
            <p:cNvSpPr>
              <a:spLocks/>
            </p:cNvSpPr>
            <p:nvPr/>
          </p:nvSpPr>
          <p:spPr bwMode="gray">
            <a:xfrm>
              <a:off x="5013" y="947"/>
              <a:ext cx="5" cy="11"/>
            </a:xfrm>
            <a:custGeom>
              <a:avLst/>
              <a:gdLst>
                <a:gd name="T0" fmla="*/ 5 w 5"/>
                <a:gd name="T1" fmla="*/ 0 h 11"/>
                <a:gd name="T2" fmla="*/ 3 w 5"/>
                <a:gd name="T3" fmla="*/ 3 h 11"/>
                <a:gd name="T4" fmla="*/ 3 w 5"/>
                <a:gd name="T5" fmla="*/ 5 h 11"/>
                <a:gd name="T6" fmla="*/ 2 w 5"/>
                <a:gd name="T7" fmla="*/ 9 h 11"/>
                <a:gd name="T8" fmla="*/ 0 w 5"/>
                <a:gd name="T9" fmla="*/ 1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3" y="3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Line 235"/>
            <p:cNvSpPr>
              <a:spLocks noChangeShapeType="1"/>
            </p:cNvSpPr>
            <p:nvPr/>
          </p:nvSpPr>
          <p:spPr bwMode="gray">
            <a:xfrm flipH="1" flipV="1">
              <a:off x="4886" y="905"/>
              <a:ext cx="262" cy="96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Line 236"/>
            <p:cNvSpPr>
              <a:spLocks noChangeShapeType="1"/>
            </p:cNvSpPr>
            <p:nvPr/>
          </p:nvSpPr>
          <p:spPr bwMode="gray">
            <a:xfrm flipH="1" flipV="1">
              <a:off x="4888" y="900"/>
              <a:ext cx="262" cy="9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" name="Freeform 237"/>
            <p:cNvSpPr>
              <a:spLocks/>
            </p:cNvSpPr>
            <p:nvPr/>
          </p:nvSpPr>
          <p:spPr bwMode="gray">
            <a:xfrm>
              <a:off x="4883" y="900"/>
              <a:ext cx="5" cy="11"/>
            </a:xfrm>
            <a:custGeom>
              <a:avLst/>
              <a:gdLst>
                <a:gd name="T0" fmla="*/ 5 w 5"/>
                <a:gd name="T1" fmla="*/ 0 h 11"/>
                <a:gd name="T2" fmla="*/ 3 w 5"/>
                <a:gd name="T3" fmla="*/ 3 h 11"/>
                <a:gd name="T4" fmla="*/ 2 w 5"/>
                <a:gd name="T5" fmla="*/ 7 h 11"/>
                <a:gd name="T6" fmla="*/ 0 w 5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3" y="3"/>
                  </a:lnTo>
                  <a:lnTo>
                    <a:pt x="2" y="7"/>
                  </a:lnTo>
                  <a:lnTo>
                    <a:pt x="0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Line 238"/>
            <p:cNvSpPr>
              <a:spLocks noChangeShapeType="1"/>
            </p:cNvSpPr>
            <p:nvPr/>
          </p:nvSpPr>
          <p:spPr bwMode="gray">
            <a:xfrm>
              <a:off x="4883" y="911"/>
              <a:ext cx="261" cy="9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Freeform 239"/>
            <p:cNvSpPr>
              <a:spLocks/>
            </p:cNvSpPr>
            <p:nvPr/>
          </p:nvSpPr>
          <p:spPr bwMode="gray">
            <a:xfrm>
              <a:off x="5144" y="994"/>
              <a:ext cx="6" cy="11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3 h 11"/>
                <a:gd name="T4" fmla="*/ 4 w 6"/>
                <a:gd name="T5" fmla="*/ 7 h 11"/>
                <a:gd name="T6" fmla="*/ 0 w 6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lnTo>
                    <a:pt x="6" y="3"/>
                  </a:lnTo>
                  <a:lnTo>
                    <a:pt x="4" y="7"/>
                  </a:lnTo>
                  <a:lnTo>
                    <a:pt x="0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" name="Freeform 240"/>
            <p:cNvSpPr>
              <a:spLocks/>
            </p:cNvSpPr>
            <p:nvPr/>
          </p:nvSpPr>
          <p:spPr bwMode="gray">
            <a:xfrm>
              <a:off x="4876" y="736"/>
              <a:ext cx="12" cy="2"/>
            </a:xfrm>
            <a:custGeom>
              <a:avLst/>
              <a:gdLst>
                <a:gd name="T0" fmla="*/ 12 w 12"/>
                <a:gd name="T1" fmla="*/ 2 h 2"/>
                <a:gd name="T2" fmla="*/ 9 w 12"/>
                <a:gd name="T3" fmla="*/ 0 h 2"/>
                <a:gd name="T4" fmla="*/ 7 w 12"/>
                <a:gd name="T5" fmla="*/ 0 h 2"/>
                <a:gd name="T6" fmla="*/ 3 w 12"/>
                <a:gd name="T7" fmla="*/ 2 h 2"/>
                <a:gd name="T8" fmla="*/ 0 w 12"/>
                <a:gd name="T9" fmla="*/ 2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12" y="2"/>
                  </a:moveTo>
                  <a:lnTo>
                    <a:pt x="9" y="0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Line 241"/>
            <p:cNvSpPr>
              <a:spLocks noChangeShapeType="1"/>
            </p:cNvSpPr>
            <p:nvPr/>
          </p:nvSpPr>
          <p:spPr bwMode="gray">
            <a:xfrm flipV="1">
              <a:off x="4881" y="580"/>
              <a:ext cx="2" cy="31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242"/>
            <p:cNvSpPr>
              <a:spLocks noChangeShapeType="1"/>
            </p:cNvSpPr>
            <p:nvPr/>
          </p:nvSpPr>
          <p:spPr bwMode="gray">
            <a:xfrm flipV="1">
              <a:off x="4888" y="580"/>
              <a:ext cx="2" cy="32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243"/>
            <p:cNvSpPr>
              <a:spLocks noChangeShapeType="1"/>
            </p:cNvSpPr>
            <p:nvPr/>
          </p:nvSpPr>
          <p:spPr bwMode="gray">
            <a:xfrm flipH="1">
              <a:off x="4876" y="582"/>
              <a:ext cx="2" cy="31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Freeform 244"/>
            <p:cNvSpPr>
              <a:spLocks/>
            </p:cNvSpPr>
            <p:nvPr/>
          </p:nvSpPr>
          <p:spPr bwMode="gray">
            <a:xfrm>
              <a:off x="4876" y="898"/>
              <a:ext cx="12" cy="2"/>
            </a:xfrm>
            <a:custGeom>
              <a:avLst/>
              <a:gdLst>
                <a:gd name="T0" fmla="*/ 0 w 12"/>
                <a:gd name="T1" fmla="*/ 2 h 2"/>
                <a:gd name="T2" fmla="*/ 5 w 12"/>
                <a:gd name="T3" fmla="*/ 0 h 2"/>
                <a:gd name="T4" fmla="*/ 12 w 12"/>
                <a:gd name="T5" fmla="*/ 2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lnTo>
                    <a:pt x="5" y="0"/>
                  </a:lnTo>
                  <a:lnTo>
                    <a:pt x="12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Freeform 245"/>
            <p:cNvSpPr>
              <a:spLocks/>
            </p:cNvSpPr>
            <p:nvPr/>
          </p:nvSpPr>
          <p:spPr bwMode="gray">
            <a:xfrm>
              <a:off x="4983" y="600"/>
              <a:ext cx="5" cy="12"/>
            </a:xfrm>
            <a:custGeom>
              <a:avLst/>
              <a:gdLst>
                <a:gd name="T0" fmla="*/ 0 w 5"/>
                <a:gd name="T1" fmla="*/ 12 h 12"/>
                <a:gd name="T2" fmla="*/ 0 w 5"/>
                <a:gd name="T3" fmla="*/ 8 h 12"/>
                <a:gd name="T4" fmla="*/ 2 w 5"/>
                <a:gd name="T5" fmla="*/ 4 h 12"/>
                <a:gd name="T6" fmla="*/ 3 w 5"/>
                <a:gd name="T7" fmla="*/ 2 h 12"/>
                <a:gd name="T8" fmla="*/ 5 w 5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2">
                  <a:moveTo>
                    <a:pt x="0" y="12"/>
                  </a:moveTo>
                  <a:lnTo>
                    <a:pt x="0" y="8"/>
                  </a:lnTo>
                  <a:lnTo>
                    <a:pt x="2" y="4"/>
                  </a:lnTo>
                  <a:lnTo>
                    <a:pt x="3" y="2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Line 246"/>
            <p:cNvSpPr>
              <a:spLocks noChangeShapeType="1"/>
            </p:cNvSpPr>
            <p:nvPr/>
          </p:nvSpPr>
          <p:spPr bwMode="gray">
            <a:xfrm>
              <a:off x="4892" y="574"/>
              <a:ext cx="265" cy="9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Line 247"/>
            <p:cNvSpPr>
              <a:spLocks noChangeShapeType="1"/>
            </p:cNvSpPr>
            <p:nvPr/>
          </p:nvSpPr>
          <p:spPr bwMode="gray">
            <a:xfrm>
              <a:off x="4890" y="580"/>
              <a:ext cx="265" cy="9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" name="Freeform 248"/>
            <p:cNvSpPr>
              <a:spLocks/>
            </p:cNvSpPr>
            <p:nvPr/>
          </p:nvSpPr>
          <p:spPr bwMode="gray">
            <a:xfrm>
              <a:off x="5155" y="659"/>
              <a:ext cx="5" cy="11"/>
            </a:xfrm>
            <a:custGeom>
              <a:avLst/>
              <a:gdLst>
                <a:gd name="T0" fmla="*/ 0 w 5"/>
                <a:gd name="T1" fmla="*/ 11 h 11"/>
                <a:gd name="T2" fmla="*/ 0 w 5"/>
                <a:gd name="T3" fmla="*/ 7 h 11"/>
                <a:gd name="T4" fmla="*/ 2 w 5"/>
                <a:gd name="T5" fmla="*/ 4 h 11"/>
                <a:gd name="T6" fmla="*/ 5 w 5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1">
                  <a:moveTo>
                    <a:pt x="0" y="11"/>
                  </a:moveTo>
                  <a:lnTo>
                    <a:pt x="0" y="7"/>
                  </a:lnTo>
                  <a:lnTo>
                    <a:pt x="2" y="4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" name="Line 249"/>
            <p:cNvSpPr>
              <a:spLocks noChangeShapeType="1"/>
            </p:cNvSpPr>
            <p:nvPr/>
          </p:nvSpPr>
          <p:spPr bwMode="gray">
            <a:xfrm flipH="1" flipV="1">
              <a:off x="4895" y="568"/>
              <a:ext cx="265" cy="9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Freeform 250"/>
            <p:cNvSpPr>
              <a:spLocks/>
            </p:cNvSpPr>
            <p:nvPr/>
          </p:nvSpPr>
          <p:spPr bwMode="gray">
            <a:xfrm>
              <a:off x="5283" y="1707"/>
              <a:ext cx="7" cy="5"/>
            </a:xfrm>
            <a:custGeom>
              <a:avLst/>
              <a:gdLst>
                <a:gd name="T0" fmla="*/ 7 w 7"/>
                <a:gd name="T1" fmla="*/ 0 h 5"/>
                <a:gd name="T2" fmla="*/ 7 w 7"/>
                <a:gd name="T3" fmla="*/ 1 h 5"/>
                <a:gd name="T4" fmla="*/ 5 w 7"/>
                <a:gd name="T5" fmla="*/ 3 h 5"/>
                <a:gd name="T6" fmla="*/ 4 w 7"/>
                <a:gd name="T7" fmla="*/ 5 h 5"/>
                <a:gd name="T8" fmla="*/ 0 w 7"/>
                <a:gd name="T9" fmla="*/ 5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0" y="5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Line 251"/>
            <p:cNvSpPr>
              <a:spLocks noChangeShapeType="1"/>
            </p:cNvSpPr>
            <p:nvPr/>
          </p:nvSpPr>
          <p:spPr bwMode="gray">
            <a:xfrm flipH="1">
              <a:off x="5144" y="1614"/>
              <a:ext cx="283" cy="196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" name="Line 252"/>
            <p:cNvSpPr>
              <a:spLocks noChangeShapeType="1"/>
            </p:cNvSpPr>
            <p:nvPr/>
          </p:nvSpPr>
          <p:spPr bwMode="gray">
            <a:xfrm flipH="1">
              <a:off x="5148" y="1609"/>
              <a:ext cx="281" cy="19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" name="Freeform 253"/>
            <p:cNvSpPr>
              <a:spLocks/>
            </p:cNvSpPr>
            <p:nvPr/>
          </p:nvSpPr>
          <p:spPr bwMode="gray">
            <a:xfrm>
              <a:off x="5141" y="1806"/>
              <a:ext cx="7" cy="6"/>
            </a:xfrm>
            <a:custGeom>
              <a:avLst/>
              <a:gdLst>
                <a:gd name="T0" fmla="*/ 7 w 7"/>
                <a:gd name="T1" fmla="*/ 0 h 6"/>
                <a:gd name="T2" fmla="*/ 5 w 7"/>
                <a:gd name="T3" fmla="*/ 2 h 6"/>
                <a:gd name="T4" fmla="*/ 3 w 7"/>
                <a:gd name="T5" fmla="*/ 6 h 6"/>
                <a:gd name="T6" fmla="*/ 2 w 7"/>
                <a:gd name="T7" fmla="*/ 6 h 6"/>
                <a:gd name="T8" fmla="*/ 0 w 7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lnTo>
                    <a:pt x="5" y="2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Line 254"/>
            <p:cNvSpPr>
              <a:spLocks noChangeShapeType="1"/>
            </p:cNvSpPr>
            <p:nvPr/>
          </p:nvSpPr>
          <p:spPr bwMode="gray">
            <a:xfrm flipV="1">
              <a:off x="5141" y="1614"/>
              <a:ext cx="281" cy="19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" name="Freeform 255"/>
            <p:cNvSpPr>
              <a:spLocks/>
            </p:cNvSpPr>
            <p:nvPr/>
          </p:nvSpPr>
          <p:spPr bwMode="gray">
            <a:xfrm>
              <a:off x="5422" y="1609"/>
              <a:ext cx="7" cy="5"/>
            </a:xfrm>
            <a:custGeom>
              <a:avLst/>
              <a:gdLst>
                <a:gd name="T0" fmla="*/ 0 w 7"/>
                <a:gd name="T1" fmla="*/ 5 h 5"/>
                <a:gd name="T2" fmla="*/ 3 w 7"/>
                <a:gd name="T3" fmla="*/ 5 h 5"/>
                <a:gd name="T4" fmla="*/ 5 w 7"/>
                <a:gd name="T5" fmla="*/ 5 h 5"/>
                <a:gd name="T6" fmla="*/ 7 w 7"/>
                <a:gd name="T7" fmla="*/ 3 h 5"/>
                <a:gd name="T8" fmla="*/ 7 w 7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3" y="5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Freeform 256"/>
            <p:cNvSpPr>
              <a:spLocks/>
            </p:cNvSpPr>
            <p:nvPr/>
          </p:nvSpPr>
          <p:spPr bwMode="gray">
            <a:xfrm>
              <a:off x="5139" y="1622"/>
              <a:ext cx="11" cy="2"/>
            </a:xfrm>
            <a:custGeom>
              <a:avLst/>
              <a:gdLst>
                <a:gd name="T0" fmla="*/ 11 w 11"/>
                <a:gd name="T1" fmla="*/ 0 h 2"/>
                <a:gd name="T2" fmla="*/ 9 w 11"/>
                <a:gd name="T3" fmla="*/ 0 h 2"/>
                <a:gd name="T4" fmla="*/ 5 w 11"/>
                <a:gd name="T5" fmla="*/ 2 h 2"/>
                <a:gd name="T6" fmla="*/ 2 w 11"/>
                <a:gd name="T7" fmla="*/ 0 h 2"/>
                <a:gd name="T8" fmla="*/ 0 w 1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2">
                  <a:moveTo>
                    <a:pt x="11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" name="Line 257"/>
            <p:cNvSpPr>
              <a:spLocks noChangeShapeType="1"/>
            </p:cNvSpPr>
            <p:nvPr/>
          </p:nvSpPr>
          <p:spPr bwMode="gray">
            <a:xfrm flipV="1">
              <a:off x="5141" y="1502"/>
              <a:ext cx="5" cy="306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" name="Line 258"/>
            <p:cNvSpPr>
              <a:spLocks noChangeShapeType="1"/>
            </p:cNvSpPr>
            <p:nvPr/>
          </p:nvSpPr>
          <p:spPr bwMode="gray">
            <a:xfrm flipV="1">
              <a:off x="5148" y="1496"/>
              <a:ext cx="5" cy="31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" name="Freeform 259"/>
            <p:cNvSpPr>
              <a:spLocks/>
            </p:cNvSpPr>
            <p:nvPr/>
          </p:nvSpPr>
          <p:spPr bwMode="gray">
            <a:xfrm>
              <a:off x="5141" y="1496"/>
              <a:ext cx="12" cy="7"/>
            </a:xfrm>
            <a:custGeom>
              <a:avLst/>
              <a:gdLst>
                <a:gd name="T0" fmla="*/ 12 w 12"/>
                <a:gd name="T1" fmla="*/ 0 h 7"/>
                <a:gd name="T2" fmla="*/ 9 w 12"/>
                <a:gd name="T3" fmla="*/ 4 h 7"/>
                <a:gd name="T4" fmla="*/ 3 w 12"/>
                <a:gd name="T5" fmla="*/ 6 h 7"/>
                <a:gd name="T6" fmla="*/ 0 w 12"/>
                <a:gd name="T7" fmla="*/ 7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7">
                  <a:moveTo>
                    <a:pt x="12" y="0"/>
                  </a:moveTo>
                  <a:lnTo>
                    <a:pt x="9" y="4"/>
                  </a:lnTo>
                  <a:lnTo>
                    <a:pt x="3" y="6"/>
                  </a:lnTo>
                  <a:lnTo>
                    <a:pt x="0" y="7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Line 260"/>
            <p:cNvSpPr>
              <a:spLocks noChangeShapeType="1"/>
            </p:cNvSpPr>
            <p:nvPr/>
          </p:nvSpPr>
          <p:spPr bwMode="gray">
            <a:xfrm flipH="1">
              <a:off x="5136" y="1503"/>
              <a:ext cx="5" cy="30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" name="Freeform 261"/>
            <p:cNvSpPr>
              <a:spLocks/>
            </p:cNvSpPr>
            <p:nvPr/>
          </p:nvSpPr>
          <p:spPr bwMode="gray">
            <a:xfrm>
              <a:off x="5136" y="1806"/>
              <a:ext cx="12" cy="2"/>
            </a:xfrm>
            <a:custGeom>
              <a:avLst/>
              <a:gdLst>
                <a:gd name="T0" fmla="*/ 0 w 12"/>
                <a:gd name="T1" fmla="*/ 0 h 2"/>
                <a:gd name="T2" fmla="*/ 3 w 12"/>
                <a:gd name="T3" fmla="*/ 2 h 2"/>
                <a:gd name="T4" fmla="*/ 7 w 12"/>
                <a:gd name="T5" fmla="*/ 2 h 2"/>
                <a:gd name="T6" fmla="*/ 12 w 1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3" y="2"/>
                  </a:lnTo>
                  <a:lnTo>
                    <a:pt x="7" y="2"/>
                  </a:lnTo>
                  <a:lnTo>
                    <a:pt x="1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Freeform 262"/>
            <p:cNvSpPr>
              <a:spLocks/>
            </p:cNvSpPr>
            <p:nvPr/>
          </p:nvSpPr>
          <p:spPr bwMode="gray">
            <a:xfrm>
              <a:off x="5151" y="869"/>
              <a:ext cx="13" cy="1"/>
            </a:xfrm>
            <a:custGeom>
              <a:avLst/>
              <a:gdLst>
                <a:gd name="T0" fmla="*/ 13 w 13"/>
                <a:gd name="T1" fmla="*/ 0 h 1"/>
                <a:gd name="T2" fmla="*/ 9 w 13"/>
                <a:gd name="T3" fmla="*/ 0 h 1"/>
                <a:gd name="T4" fmla="*/ 7 w 13"/>
                <a:gd name="T5" fmla="*/ 0 h 1"/>
                <a:gd name="T6" fmla="*/ 4 w 13"/>
                <a:gd name="T7" fmla="*/ 0 h 1"/>
                <a:gd name="T8" fmla="*/ 0 w 1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9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Line 263"/>
            <p:cNvSpPr>
              <a:spLocks noChangeShapeType="1"/>
            </p:cNvSpPr>
            <p:nvPr/>
          </p:nvSpPr>
          <p:spPr bwMode="gray">
            <a:xfrm flipV="1">
              <a:off x="5155" y="672"/>
              <a:ext cx="7" cy="327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" name="Line 264"/>
            <p:cNvSpPr>
              <a:spLocks noChangeShapeType="1"/>
            </p:cNvSpPr>
            <p:nvPr/>
          </p:nvSpPr>
          <p:spPr bwMode="gray">
            <a:xfrm flipV="1">
              <a:off x="5162" y="670"/>
              <a:ext cx="5" cy="33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" name="Freeform 265"/>
            <p:cNvSpPr>
              <a:spLocks/>
            </p:cNvSpPr>
            <p:nvPr/>
          </p:nvSpPr>
          <p:spPr bwMode="gray">
            <a:xfrm>
              <a:off x="5155" y="670"/>
              <a:ext cx="12" cy="2"/>
            </a:xfrm>
            <a:custGeom>
              <a:avLst/>
              <a:gdLst>
                <a:gd name="T0" fmla="*/ 12 w 12"/>
                <a:gd name="T1" fmla="*/ 0 h 2"/>
                <a:gd name="T2" fmla="*/ 9 w 12"/>
                <a:gd name="T3" fmla="*/ 2 h 2"/>
                <a:gd name="T4" fmla="*/ 3 w 12"/>
                <a:gd name="T5" fmla="*/ 2 h 2"/>
                <a:gd name="T6" fmla="*/ 0 w 1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lnTo>
                    <a:pt x="9" y="2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Line 266"/>
            <p:cNvSpPr>
              <a:spLocks noChangeShapeType="1"/>
            </p:cNvSpPr>
            <p:nvPr/>
          </p:nvSpPr>
          <p:spPr bwMode="gray">
            <a:xfrm flipH="1">
              <a:off x="5150" y="670"/>
              <a:ext cx="5" cy="32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Freeform 267"/>
            <p:cNvSpPr>
              <a:spLocks/>
            </p:cNvSpPr>
            <p:nvPr/>
          </p:nvSpPr>
          <p:spPr bwMode="gray">
            <a:xfrm>
              <a:off x="5150" y="994"/>
              <a:ext cx="12" cy="7"/>
            </a:xfrm>
            <a:custGeom>
              <a:avLst/>
              <a:gdLst>
                <a:gd name="T0" fmla="*/ 12 w 12"/>
                <a:gd name="T1" fmla="*/ 7 h 7"/>
                <a:gd name="T2" fmla="*/ 7 w 12"/>
                <a:gd name="T3" fmla="*/ 5 h 7"/>
                <a:gd name="T4" fmla="*/ 3 w 12"/>
                <a:gd name="T5" fmla="*/ 3 h 7"/>
                <a:gd name="T6" fmla="*/ 0 w 12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7">
                  <a:moveTo>
                    <a:pt x="12" y="7"/>
                  </a:moveTo>
                  <a:lnTo>
                    <a:pt x="7" y="5"/>
                  </a:lnTo>
                  <a:lnTo>
                    <a:pt x="3" y="3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" name="Freeform 268"/>
            <p:cNvSpPr>
              <a:spLocks/>
            </p:cNvSpPr>
            <p:nvPr/>
          </p:nvSpPr>
          <p:spPr bwMode="gray">
            <a:xfrm>
              <a:off x="5309" y="572"/>
              <a:ext cx="7" cy="12"/>
            </a:xfrm>
            <a:custGeom>
              <a:avLst/>
              <a:gdLst>
                <a:gd name="T0" fmla="*/ 7 w 7"/>
                <a:gd name="T1" fmla="*/ 12 h 12"/>
                <a:gd name="T2" fmla="*/ 7 w 7"/>
                <a:gd name="T3" fmla="*/ 8 h 12"/>
                <a:gd name="T4" fmla="*/ 6 w 7"/>
                <a:gd name="T5" fmla="*/ 4 h 12"/>
                <a:gd name="T6" fmla="*/ 4 w 7"/>
                <a:gd name="T7" fmla="*/ 2 h 12"/>
                <a:gd name="T8" fmla="*/ 0 w 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2">
                  <a:moveTo>
                    <a:pt x="7" y="12"/>
                  </a:moveTo>
                  <a:lnTo>
                    <a:pt x="7" y="8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Line 269"/>
            <p:cNvSpPr>
              <a:spLocks noChangeShapeType="1"/>
            </p:cNvSpPr>
            <p:nvPr/>
          </p:nvSpPr>
          <p:spPr bwMode="gray">
            <a:xfrm flipV="1">
              <a:off x="5166" y="491"/>
              <a:ext cx="293" cy="17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" name="Line 270"/>
            <p:cNvSpPr>
              <a:spLocks noChangeShapeType="1"/>
            </p:cNvSpPr>
            <p:nvPr/>
          </p:nvSpPr>
          <p:spPr bwMode="gray">
            <a:xfrm flipV="1">
              <a:off x="5167" y="499"/>
              <a:ext cx="293" cy="17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Freeform 271"/>
            <p:cNvSpPr>
              <a:spLocks/>
            </p:cNvSpPr>
            <p:nvPr/>
          </p:nvSpPr>
          <p:spPr bwMode="gray">
            <a:xfrm>
              <a:off x="5455" y="488"/>
              <a:ext cx="5" cy="11"/>
            </a:xfrm>
            <a:custGeom>
              <a:avLst/>
              <a:gdLst>
                <a:gd name="T0" fmla="*/ 5 w 5"/>
                <a:gd name="T1" fmla="*/ 11 h 11"/>
                <a:gd name="T2" fmla="*/ 5 w 5"/>
                <a:gd name="T3" fmla="*/ 5 h 11"/>
                <a:gd name="T4" fmla="*/ 4 w 5"/>
                <a:gd name="T5" fmla="*/ 1 h 11"/>
                <a:gd name="T6" fmla="*/ 0 w 5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1">
                  <a:moveTo>
                    <a:pt x="5" y="11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" name="Line 272"/>
            <p:cNvSpPr>
              <a:spLocks noChangeShapeType="1"/>
            </p:cNvSpPr>
            <p:nvPr/>
          </p:nvSpPr>
          <p:spPr bwMode="gray">
            <a:xfrm flipH="1">
              <a:off x="5160" y="488"/>
              <a:ext cx="295" cy="17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" name="Freeform 273"/>
            <p:cNvSpPr>
              <a:spLocks/>
            </p:cNvSpPr>
            <p:nvPr/>
          </p:nvSpPr>
          <p:spPr bwMode="gray">
            <a:xfrm>
              <a:off x="5160" y="659"/>
              <a:ext cx="7" cy="11"/>
            </a:xfrm>
            <a:custGeom>
              <a:avLst/>
              <a:gdLst>
                <a:gd name="T0" fmla="*/ 0 w 7"/>
                <a:gd name="T1" fmla="*/ 0 h 11"/>
                <a:gd name="T2" fmla="*/ 4 w 7"/>
                <a:gd name="T3" fmla="*/ 2 h 11"/>
                <a:gd name="T4" fmla="*/ 7 w 7"/>
                <a:gd name="T5" fmla="*/ 5 h 11"/>
                <a:gd name="T6" fmla="*/ 7 w 7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lnTo>
                    <a:pt x="4" y="2"/>
                  </a:lnTo>
                  <a:lnTo>
                    <a:pt x="7" y="5"/>
                  </a:lnTo>
                  <a:lnTo>
                    <a:pt x="7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2" name="Freeform 274"/>
            <p:cNvSpPr>
              <a:spLocks/>
            </p:cNvSpPr>
            <p:nvPr/>
          </p:nvSpPr>
          <p:spPr bwMode="gray">
            <a:xfrm>
              <a:off x="5455" y="691"/>
              <a:ext cx="2" cy="2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2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3" name="Line 275"/>
            <p:cNvSpPr>
              <a:spLocks noChangeShapeType="1"/>
            </p:cNvSpPr>
            <p:nvPr/>
          </p:nvSpPr>
          <p:spPr bwMode="gray">
            <a:xfrm flipV="1">
              <a:off x="5453" y="495"/>
              <a:ext cx="9" cy="32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" name="Freeform 276"/>
            <p:cNvSpPr>
              <a:spLocks/>
            </p:cNvSpPr>
            <p:nvPr/>
          </p:nvSpPr>
          <p:spPr bwMode="gray">
            <a:xfrm>
              <a:off x="5459" y="493"/>
              <a:ext cx="3" cy="6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2 h 6"/>
                <a:gd name="T4" fmla="*/ 3 w 3"/>
                <a:gd name="T5" fmla="*/ 2 h 6"/>
                <a:gd name="T6" fmla="*/ 3 w 3"/>
                <a:gd name="T7" fmla="*/ 4 h 6"/>
                <a:gd name="T8" fmla="*/ 1 w 3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1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" name="Line 277"/>
            <p:cNvSpPr>
              <a:spLocks noChangeShapeType="1"/>
            </p:cNvSpPr>
            <p:nvPr/>
          </p:nvSpPr>
          <p:spPr bwMode="gray">
            <a:xfrm flipH="1">
              <a:off x="5452" y="499"/>
              <a:ext cx="8" cy="32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" name="Freeform 278"/>
            <p:cNvSpPr>
              <a:spLocks/>
            </p:cNvSpPr>
            <p:nvPr/>
          </p:nvSpPr>
          <p:spPr bwMode="gray">
            <a:xfrm>
              <a:off x="5285" y="433"/>
              <a:ext cx="3" cy="1"/>
            </a:xfrm>
            <a:custGeom>
              <a:avLst/>
              <a:gdLst>
                <a:gd name="T0" fmla="*/ 3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" name="Line 279"/>
            <p:cNvSpPr>
              <a:spLocks noChangeShapeType="1"/>
            </p:cNvSpPr>
            <p:nvPr/>
          </p:nvSpPr>
          <p:spPr bwMode="gray">
            <a:xfrm flipH="1" flipV="1">
              <a:off x="5195" y="403"/>
              <a:ext cx="264" cy="8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" name="Line 280"/>
            <p:cNvSpPr>
              <a:spLocks noChangeShapeType="1"/>
            </p:cNvSpPr>
            <p:nvPr/>
          </p:nvSpPr>
          <p:spPr bwMode="gray">
            <a:xfrm>
              <a:off x="5192" y="403"/>
              <a:ext cx="263" cy="8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" name="Freeform 281"/>
            <p:cNvSpPr>
              <a:spLocks/>
            </p:cNvSpPr>
            <p:nvPr/>
          </p:nvSpPr>
          <p:spPr bwMode="gray">
            <a:xfrm>
              <a:off x="5455" y="488"/>
              <a:ext cx="4" cy="5"/>
            </a:xfrm>
            <a:custGeom>
              <a:avLst/>
              <a:gdLst>
                <a:gd name="T0" fmla="*/ 0 w 4"/>
                <a:gd name="T1" fmla="*/ 0 h 5"/>
                <a:gd name="T2" fmla="*/ 2 w 4"/>
                <a:gd name="T3" fmla="*/ 0 h 5"/>
                <a:gd name="T4" fmla="*/ 4 w 4"/>
                <a:gd name="T5" fmla="*/ 0 h 5"/>
                <a:gd name="T6" fmla="*/ 4 w 4"/>
                <a:gd name="T7" fmla="*/ 3 h 5"/>
                <a:gd name="T8" fmla="*/ 4 w 4"/>
                <a:gd name="T9" fmla="*/ 5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5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" name="Freeform 282"/>
            <p:cNvSpPr>
              <a:spLocks/>
            </p:cNvSpPr>
            <p:nvPr/>
          </p:nvSpPr>
          <p:spPr bwMode="gray">
            <a:xfrm>
              <a:off x="5434" y="1426"/>
              <a:ext cx="2" cy="2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1" name="Line 283"/>
            <p:cNvSpPr>
              <a:spLocks noChangeShapeType="1"/>
            </p:cNvSpPr>
            <p:nvPr/>
          </p:nvSpPr>
          <p:spPr bwMode="gray">
            <a:xfrm flipV="1">
              <a:off x="5431" y="1306"/>
              <a:ext cx="8" cy="30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" name="Line 284"/>
            <p:cNvSpPr>
              <a:spLocks noChangeShapeType="1"/>
            </p:cNvSpPr>
            <p:nvPr/>
          </p:nvSpPr>
          <p:spPr bwMode="gray">
            <a:xfrm flipH="1">
              <a:off x="5429" y="1306"/>
              <a:ext cx="9" cy="30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3" name="Freeform 285"/>
            <p:cNvSpPr>
              <a:spLocks/>
            </p:cNvSpPr>
            <p:nvPr/>
          </p:nvSpPr>
          <p:spPr bwMode="gray">
            <a:xfrm>
              <a:off x="5546" y="758"/>
              <a:ext cx="7" cy="10"/>
            </a:xfrm>
            <a:custGeom>
              <a:avLst/>
              <a:gdLst>
                <a:gd name="T0" fmla="*/ 0 w 7"/>
                <a:gd name="T1" fmla="*/ 0 h 10"/>
                <a:gd name="T2" fmla="*/ 2 w 7"/>
                <a:gd name="T3" fmla="*/ 0 h 10"/>
                <a:gd name="T4" fmla="*/ 6 w 7"/>
                <a:gd name="T5" fmla="*/ 4 h 10"/>
                <a:gd name="T6" fmla="*/ 6 w 7"/>
                <a:gd name="T7" fmla="*/ 6 h 10"/>
                <a:gd name="T8" fmla="*/ 7 w 7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1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4" name="Line 286"/>
            <p:cNvSpPr>
              <a:spLocks noChangeShapeType="1"/>
            </p:cNvSpPr>
            <p:nvPr/>
          </p:nvSpPr>
          <p:spPr bwMode="gray">
            <a:xfrm flipH="1">
              <a:off x="5457" y="706"/>
              <a:ext cx="184" cy="11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" name="Line 287"/>
            <p:cNvSpPr>
              <a:spLocks noChangeShapeType="1"/>
            </p:cNvSpPr>
            <p:nvPr/>
          </p:nvSpPr>
          <p:spPr bwMode="gray">
            <a:xfrm flipH="1">
              <a:off x="5455" y="702"/>
              <a:ext cx="181" cy="11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" name="Freeform 288"/>
            <p:cNvSpPr>
              <a:spLocks/>
            </p:cNvSpPr>
            <p:nvPr/>
          </p:nvSpPr>
          <p:spPr bwMode="gray">
            <a:xfrm>
              <a:off x="5455" y="813"/>
              <a:ext cx="2" cy="15"/>
            </a:xfrm>
            <a:custGeom>
              <a:avLst/>
              <a:gdLst>
                <a:gd name="T0" fmla="*/ 0 w 2"/>
                <a:gd name="T1" fmla="*/ 0 h 15"/>
                <a:gd name="T2" fmla="*/ 2 w 2"/>
                <a:gd name="T3" fmla="*/ 6 h 15"/>
                <a:gd name="T4" fmla="*/ 2 w 2"/>
                <a:gd name="T5" fmla="*/ 9 h 15"/>
                <a:gd name="T6" fmla="*/ 2 w 2"/>
                <a:gd name="T7" fmla="*/ 15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5">
                  <a:moveTo>
                    <a:pt x="0" y="0"/>
                  </a:moveTo>
                  <a:lnTo>
                    <a:pt x="2" y="6"/>
                  </a:lnTo>
                  <a:lnTo>
                    <a:pt x="2" y="9"/>
                  </a:lnTo>
                  <a:lnTo>
                    <a:pt x="2" y="15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" name="Line 289"/>
            <p:cNvSpPr>
              <a:spLocks noChangeShapeType="1"/>
            </p:cNvSpPr>
            <p:nvPr/>
          </p:nvSpPr>
          <p:spPr bwMode="gray">
            <a:xfrm flipV="1">
              <a:off x="5457" y="713"/>
              <a:ext cx="186" cy="11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8" name="Freeform 290"/>
            <p:cNvSpPr>
              <a:spLocks/>
            </p:cNvSpPr>
            <p:nvPr/>
          </p:nvSpPr>
          <p:spPr bwMode="gray">
            <a:xfrm>
              <a:off x="5636" y="702"/>
              <a:ext cx="7" cy="11"/>
            </a:xfrm>
            <a:custGeom>
              <a:avLst/>
              <a:gdLst>
                <a:gd name="T0" fmla="*/ 7 w 7"/>
                <a:gd name="T1" fmla="*/ 11 h 11"/>
                <a:gd name="T2" fmla="*/ 5 w 7"/>
                <a:gd name="T3" fmla="*/ 6 h 11"/>
                <a:gd name="T4" fmla="*/ 3 w 7"/>
                <a:gd name="T5" fmla="*/ 2 h 11"/>
                <a:gd name="T6" fmla="*/ 0 w 7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1">
                  <a:moveTo>
                    <a:pt x="7" y="11"/>
                  </a:moveTo>
                  <a:lnTo>
                    <a:pt x="5" y="6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9" name="Freeform 291"/>
            <p:cNvSpPr>
              <a:spLocks/>
            </p:cNvSpPr>
            <p:nvPr/>
          </p:nvSpPr>
          <p:spPr bwMode="gray">
            <a:xfrm>
              <a:off x="5632" y="939"/>
              <a:ext cx="4" cy="6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2 h 6"/>
                <a:gd name="T4" fmla="*/ 4 w 4"/>
                <a:gd name="T5" fmla="*/ 4 h 6"/>
                <a:gd name="T6" fmla="*/ 4 w 4"/>
                <a:gd name="T7" fmla="*/ 4 h 6"/>
                <a:gd name="T8" fmla="*/ 2 w 4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2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" name="Line 292"/>
            <p:cNvSpPr>
              <a:spLocks noChangeShapeType="1"/>
            </p:cNvSpPr>
            <p:nvPr/>
          </p:nvSpPr>
          <p:spPr bwMode="gray">
            <a:xfrm flipV="1">
              <a:off x="5627" y="710"/>
              <a:ext cx="16" cy="46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" name="Line 293"/>
            <p:cNvSpPr>
              <a:spLocks noChangeShapeType="1"/>
            </p:cNvSpPr>
            <p:nvPr/>
          </p:nvSpPr>
          <p:spPr bwMode="gray">
            <a:xfrm flipV="1">
              <a:off x="5624" y="708"/>
              <a:ext cx="15" cy="45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2" name="Freeform 294"/>
            <p:cNvSpPr>
              <a:spLocks/>
            </p:cNvSpPr>
            <p:nvPr/>
          </p:nvSpPr>
          <p:spPr bwMode="gray">
            <a:xfrm>
              <a:off x="5639" y="708"/>
              <a:ext cx="4" cy="5"/>
            </a:xfrm>
            <a:custGeom>
              <a:avLst/>
              <a:gdLst>
                <a:gd name="T0" fmla="*/ 0 w 4"/>
                <a:gd name="T1" fmla="*/ 0 h 5"/>
                <a:gd name="T2" fmla="*/ 2 w 4"/>
                <a:gd name="T3" fmla="*/ 2 h 5"/>
                <a:gd name="T4" fmla="*/ 4 w 4"/>
                <a:gd name="T5" fmla="*/ 2 h 5"/>
                <a:gd name="T6" fmla="*/ 4 w 4"/>
                <a:gd name="T7" fmla="*/ 3 h 5"/>
                <a:gd name="T8" fmla="*/ 4 w 4"/>
                <a:gd name="T9" fmla="*/ 5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5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" name="Line 295"/>
            <p:cNvSpPr>
              <a:spLocks noChangeShapeType="1"/>
            </p:cNvSpPr>
            <p:nvPr/>
          </p:nvSpPr>
          <p:spPr bwMode="gray">
            <a:xfrm flipH="1">
              <a:off x="5625" y="713"/>
              <a:ext cx="18" cy="45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" name="Freeform 296"/>
            <p:cNvSpPr>
              <a:spLocks/>
            </p:cNvSpPr>
            <p:nvPr/>
          </p:nvSpPr>
          <p:spPr bwMode="gray">
            <a:xfrm>
              <a:off x="5624" y="1167"/>
              <a:ext cx="3" cy="5"/>
            </a:xfrm>
            <a:custGeom>
              <a:avLst/>
              <a:gdLst>
                <a:gd name="T0" fmla="*/ 1 w 3"/>
                <a:gd name="T1" fmla="*/ 5 h 5"/>
                <a:gd name="T2" fmla="*/ 3 w 3"/>
                <a:gd name="T3" fmla="*/ 3 h 5"/>
                <a:gd name="T4" fmla="*/ 3 w 3"/>
                <a:gd name="T5" fmla="*/ 2 h 5"/>
                <a:gd name="T6" fmla="*/ 1 w 3"/>
                <a:gd name="T7" fmla="*/ 2 h 5"/>
                <a:gd name="T8" fmla="*/ 0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lnTo>
                    <a:pt x="3" y="3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" name="Freeform 297"/>
            <p:cNvSpPr>
              <a:spLocks/>
            </p:cNvSpPr>
            <p:nvPr/>
          </p:nvSpPr>
          <p:spPr bwMode="gray">
            <a:xfrm>
              <a:off x="5506" y="659"/>
              <a:ext cx="5" cy="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4 h 5"/>
                <a:gd name="T4" fmla="*/ 4 w 5"/>
                <a:gd name="T5" fmla="*/ 2 h 5"/>
                <a:gd name="T6" fmla="*/ 2 w 5"/>
                <a:gd name="T7" fmla="*/ 0 h 5"/>
                <a:gd name="T8" fmla="*/ 0 w 5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5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" name="Line 298"/>
            <p:cNvSpPr>
              <a:spLocks noChangeShapeType="1"/>
            </p:cNvSpPr>
            <p:nvPr/>
          </p:nvSpPr>
          <p:spPr bwMode="gray">
            <a:xfrm flipH="1" flipV="1">
              <a:off x="5459" y="644"/>
              <a:ext cx="180" cy="5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" name="Line 299"/>
            <p:cNvSpPr>
              <a:spLocks noChangeShapeType="1"/>
            </p:cNvSpPr>
            <p:nvPr/>
          </p:nvSpPr>
          <p:spPr bwMode="gray">
            <a:xfrm flipH="1" flipV="1">
              <a:off x="5459" y="647"/>
              <a:ext cx="180" cy="6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" name="Line 300"/>
            <p:cNvSpPr>
              <a:spLocks noChangeShapeType="1"/>
            </p:cNvSpPr>
            <p:nvPr/>
          </p:nvSpPr>
          <p:spPr bwMode="gray">
            <a:xfrm>
              <a:off x="5459" y="644"/>
              <a:ext cx="177" cy="5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" name="Freeform 301"/>
            <p:cNvSpPr>
              <a:spLocks/>
            </p:cNvSpPr>
            <p:nvPr/>
          </p:nvSpPr>
          <p:spPr bwMode="gray">
            <a:xfrm>
              <a:off x="5636" y="702"/>
              <a:ext cx="3" cy="6"/>
            </a:xfrm>
            <a:custGeom>
              <a:avLst/>
              <a:gdLst>
                <a:gd name="T0" fmla="*/ 0 w 3"/>
                <a:gd name="T1" fmla="*/ 0 h 6"/>
                <a:gd name="T2" fmla="*/ 2 w 3"/>
                <a:gd name="T3" fmla="*/ 0 h 6"/>
                <a:gd name="T4" fmla="*/ 3 w 3"/>
                <a:gd name="T5" fmla="*/ 0 h 6"/>
                <a:gd name="T6" fmla="*/ 3 w 3"/>
                <a:gd name="T7" fmla="*/ 4 h 6"/>
                <a:gd name="T8" fmla="*/ 3 w 3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0" name="Freeform 302"/>
            <p:cNvSpPr>
              <a:spLocks/>
            </p:cNvSpPr>
            <p:nvPr/>
          </p:nvSpPr>
          <p:spPr bwMode="gray">
            <a:xfrm>
              <a:off x="5531" y="1231"/>
              <a:ext cx="7" cy="5"/>
            </a:xfrm>
            <a:custGeom>
              <a:avLst/>
              <a:gdLst>
                <a:gd name="T0" fmla="*/ 0 w 7"/>
                <a:gd name="T1" fmla="*/ 5 h 5"/>
                <a:gd name="T2" fmla="*/ 1 w 7"/>
                <a:gd name="T3" fmla="*/ 5 h 5"/>
                <a:gd name="T4" fmla="*/ 5 w 7"/>
                <a:gd name="T5" fmla="*/ 5 h 5"/>
                <a:gd name="T6" fmla="*/ 7 w 7"/>
                <a:gd name="T7" fmla="*/ 3 h 5"/>
                <a:gd name="T8" fmla="*/ 7 w 7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1" y="5"/>
                  </a:lnTo>
                  <a:lnTo>
                    <a:pt x="5" y="5"/>
                  </a:lnTo>
                  <a:lnTo>
                    <a:pt x="7" y="3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" name="Line 303"/>
            <p:cNvSpPr>
              <a:spLocks noChangeShapeType="1"/>
            </p:cNvSpPr>
            <p:nvPr/>
          </p:nvSpPr>
          <p:spPr bwMode="gray">
            <a:xfrm flipV="1">
              <a:off x="5443" y="1178"/>
              <a:ext cx="181" cy="11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" name="Line 304"/>
            <p:cNvSpPr>
              <a:spLocks noChangeShapeType="1"/>
            </p:cNvSpPr>
            <p:nvPr/>
          </p:nvSpPr>
          <p:spPr bwMode="gray">
            <a:xfrm flipV="1">
              <a:off x="5441" y="1178"/>
              <a:ext cx="177" cy="11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" name="Freeform 305"/>
            <p:cNvSpPr>
              <a:spLocks/>
            </p:cNvSpPr>
            <p:nvPr/>
          </p:nvSpPr>
          <p:spPr bwMode="gray">
            <a:xfrm>
              <a:off x="5618" y="1172"/>
              <a:ext cx="7" cy="6"/>
            </a:xfrm>
            <a:custGeom>
              <a:avLst/>
              <a:gdLst>
                <a:gd name="T0" fmla="*/ 0 w 7"/>
                <a:gd name="T1" fmla="*/ 6 h 6"/>
                <a:gd name="T2" fmla="*/ 4 w 7"/>
                <a:gd name="T3" fmla="*/ 6 h 6"/>
                <a:gd name="T4" fmla="*/ 6 w 7"/>
                <a:gd name="T5" fmla="*/ 6 h 6"/>
                <a:gd name="T6" fmla="*/ 7 w 7"/>
                <a:gd name="T7" fmla="*/ 4 h 6"/>
                <a:gd name="T8" fmla="*/ 7 w 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4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4" name="Freeform 306"/>
            <p:cNvSpPr>
              <a:spLocks/>
            </p:cNvSpPr>
            <p:nvPr/>
          </p:nvSpPr>
          <p:spPr bwMode="gray">
            <a:xfrm>
              <a:off x="5441" y="1295"/>
              <a:ext cx="4" cy="3"/>
            </a:xfrm>
            <a:custGeom>
              <a:avLst/>
              <a:gdLst>
                <a:gd name="T0" fmla="*/ 0 w 4"/>
                <a:gd name="T1" fmla="*/ 1 h 3"/>
                <a:gd name="T2" fmla="*/ 0 w 4"/>
                <a:gd name="T3" fmla="*/ 1 h 3"/>
                <a:gd name="T4" fmla="*/ 2 w 4"/>
                <a:gd name="T5" fmla="*/ 3 h 3"/>
                <a:gd name="T6" fmla="*/ 2 w 4"/>
                <a:gd name="T7" fmla="*/ 1 h 3"/>
                <a:gd name="T8" fmla="*/ 4 w 4"/>
                <a:gd name="T9" fmla="*/ 0 h 3"/>
                <a:gd name="T10" fmla="*/ 2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0" y="1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" name="Freeform 307"/>
            <p:cNvSpPr>
              <a:spLocks/>
            </p:cNvSpPr>
            <p:nvPr/>
          </p:nvSpPr>
          <p:spPr bwMode="gray">
            <a:xfrm>
              <a:off x="5618" y="1167"/>
              <a:ext cx="6" cy="11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3 h 11"/>
                <a:gd name="T4" fmla="*/ 4 w 6"/>
                <a:gd name="T5" fmla="*/ 7 h 11"/>
                <a:gd name="T6" fmla="*/ 0 w 6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lnTo>
                    <a:pt x="6" y="3"/>
                  </a:lnTo>
                  <a:lnTo>
                    <a:pt x="4" y="7"/>
                  </a:lnTo>
                  <a:lnTo>
                    <a:pt x="0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" name="Freeform 308"/>
            <p:cNvSpPr>
              <a:spLocks/>
            </p:cNvSpPr>
            <p:nvPr/>
          </p:nvSpPr>
          <p:spPr bwMode="gray">
            <a:xfrm>
              <a:off x="4030" y="1257"/>
              <a:ext cx="5" cy="9"/>
            </a:xfrm>
            <a:custGeom>
              <a:avLst/>
              <a:gdLst>
                <a:gd name="T0" fmla="*/ 5 w 5"/>
                <a:gd name="T1" fmla="*/ 9 h 9"/>
                <a:gd name="T2" fmla="*/ 2 w 5"/>
                <a:gd name="T3" fmla="*/ 7 h 9"/>
                <a:gd name="T4" fmla="*/ 0 w 5"/>
                <a:gd name="T5" fmla="*/ 4 h 9"/>
                <a:gd name="T6" fmla="*/ 0 w 5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9">
                  <a:moveTo>
                    <a:pt x="5" y="9"/>
                  </a:moveTo>
                  <a:lnTo>
                    <a:pt x="2" y="7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" name="Freeform 309"/>
            <p:cNvSpPr>
              <a:spLocks/>
            </p:cNvSpPr>
            <p:nvPr/>
          </p:nvSpPr>
          <p:spPr bwMode="gray">
            <a:xfrm>
              <a:off x="5037" y="1558"/>
              <a:ext cx="7" cy="6"/>
            </a:xfrm>
            <a:custGeom>
              <a:avLst/>
              <a:gdLst>
                <a:gd name="T0" fmla="*/ 0 w 7"/>
                <a:gd name="T1" fmla="*/ 6 h 6"/>
                <a:gd name="T2" fmla="*/ 4 w 7"/>
                <a:gd name="T3" fmla="*/ 6 h 6"/>
                <a:gd name="T4" fmla="*/ 6 w 7"/>
                <a:gd name="T5" fmla="*/ 6 h 6"/>
                <a:gd name="T6" fmla="*/ 7 w 7"/>
                <a:gd name="T7" fmla="*/ 4 h 6"/>
                <a:gd name="T8" fmla="*/ 7 w 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4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8" name="Line 310"/>
            <p:cNvSpPr>
              <a:spLocks noChangeShapeType="1"/>
            </p:cNvSpPr>
            <p:nvPr/>
          </p:nvSpPr>
          <p:spPr bwMode="gray">
            <a:xfrm flipV="1">
              <a:off x="4944" y="1498"/>
              <a:ext cx="199" cy="13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9" name="Line 311"/>
            <p:cNvSpPr>
              <a:spLocks noChangeShapeType="1"/>
            </p:cNvSpPr>
            <p:nvPr/>
          </p:nvSpPr>
          <p:spPr bwMode="gray">
            <a:xfrm flipV="1">
              <a:off x="4939" y="1500"/>
              <a:ext cx="197" cy="129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Freeform 312"/>
            <p:cNvSpPr>
              <a:spLocks/>
            </p:cNvSpPr>
            <p:nvPr/>
          </p:nvSpPr>
          <p:spPr bwMode="gray">
            <a:xfrm>
              <a:off x="5136" y="1490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3 w 12"/>
                <a:gd name="T3" fmla="*/ 10 h 10"/>
                <a:gd name="T4" fmla="*/ 7 w 12"/>
                <a:gd name="T5" fmla="*/ 8 h 10"/>
                <a:gd name="T6" fmla="*/ 10 w 12"/>
                <a:gd name="T7" fmla="*/ 4 h 10"/>
                <a:gd name="T8" fmla="*/ 12 w 12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3" y="10"/>
                  </a:lnTo>
                  <a:lnTo>
                    <a:pt x="7" y="8"/>
                  </a:lnTo>
                  <a:lnTo>
                    <a:pt x="10" y="4"/>
                  </a:lnTo>
                  <a:lnTo>
                    <a:pt x="1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Line 313"/>
            <p:cNvSpPr>
              <a:spLocks noChangeShapeType="1"/>
            </p:cNvSpPr>
            <p:nvPr/>
          </p:nvSpPr>
          <p:spPr bwMode="gray">
            <a:xfrm flipH="1">
              <a:off x="4946" y="1490"/>
              <a:ext cx="202" cy="13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2" name="Freeform 314"/>
            <p:cNvSpPr>
              <a:spLocks/>
            </p:cNvSpPr>
            <p:nvPr/>
          </p:nvSpPr>
          <p:spPr bwMode="gray">
            <a:xfrm>
              <a:off x="4939" y="1624"/>
              <a:ext cx="7" cy="7"/>
            </a:xfrm>
            <a:custGeom>
              <a:avLst/>
              <a:gdLst>
                <a:gd name="T0" fmla="*/ 7 w 7"/>
                <a:gd name="T1" fmla="*/ 0 h 7"/>
                <a:gd name="T2" fmla="*/ 7 w 7"/>
                <a:gd name="T3" fmla="*/ 4 h 7"/>
                <a:gd name="T4" fmla="*/ 5 w 7"/>
                <a:gd name="T5" fmla="*/ 5 h 7"/>
                <a:gd name="T6" fmla="*/ 4 w 7"/>
                <a:gd name="T7" fmla="*/ 7 h 7"/>
                <a:gd name="T8" fmla="*/ 0 w 7"/>
                <a:gd name="T9" fmla="*/ 5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7" y="4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5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" name="Freeform 315"/>
            <p:cNvSpPr>
              <a:spLocks/>
            </p:cNvSpPr>
            <p:nvPr/>
          </p:nvSpPr>
          <p:spPr bwMode="gray">
            <a:xfrm>
              <a:off x="4151" y="1313"/>
              <a:ext cx="3" cy="2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2" y="2"/>
                  </a:lnTo>
                  <a:lnTo>
                    <a:pt x="3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4" name="Line 316"/>
            <p:cNvSpPr>
              <a:spLocks noChangeShapeType="1"/>
            </p:cNvSpPr>
            <p:nvPr/>
          </p:nvSpPr>
          <p:spPr bwMode="gray">
            <a:xfrm flipH="1" flipV="1">
              <a:off x="4032" y="1266"/>
              <a:ext cx="242" cy="9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5" name="Freeform 317"/>
            <p:cNvSpPr>
              <a:spLocks/>
            </p:cNvSpPr>
            <p:nvPr/>
          </p:nvSpPr>
          <p:spPr bwMode="gray">
            <a:xfrm>
              <a:off x="4030" y="1263"/>
              <a:ext cx="5" cy="5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1 h 5"/>
                <a:gd name="T4" fmla="*/ 2 w 5"/>
                <a:gd name="T5" fmla="*/ 3 h 5"/>
                <a:gd name="T6" fmla="*/ 3 w 5"/>
                <a:gd name="T7" fmla="*/ 5 h 5"/>
                <a:gd name="T8" fmla="*/ 5 w 5"/>
                <a:gd name="T9" fmla="*/ 3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5" y="3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" name="Line 318"/>
            <p:cNvSpPr>
              <a:spLocks noChangeShapeType="1"/>
            </p:cNvSpPr>
            <p:nvPr/>
          </p:nvSpPr>
          <p:spPr bwMode="gray">
            <a:xfrm>
              <a:off x="4035" y="1266"/>
              <a:ext cx="239" cy="96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" name="Freeform 319"/>
            <p:cNvSpPr>
              <a:spLocks/>
            </p:cNvSpPr>
            <p:nvPr/>
          </p:nvSpPr>
          <p:spPr bwMode="gray">
            <a:xfrm>
              <a:off x="4274" y="1360"/>
              <a:ext cx="2" cy="4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2 h 4"/>
                <a:gd name="T4" fmla="*/ 0 w 2"/>
                <a:gd name="T5" fmla="*/ 2 h 4"/>
                <a:gd name="T6" fmla="*/ 0 w 2"/>
                <a:gd name="T7" fmla="*/ 4 h 4"/>
                <a:gd name="T8" fmla="*/ 0 w 2"/>
                <a:gd name="T9" fmla="*/ 4 h 4"/>
                <a:gd name="T10" fmla="*/ 0 w 2"/>
                <a:gd name="T11" fmla="*/ 4 h 4"/>
                <a:gd name="T12" fmla="*/ 0 w 2"/>
                <a:gd name="T13" fmla="*/ 2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" name="Freeform 320"/>
            <p:cNvSpPr>
              <a:spLocks/>
            </p:cNvSpPr>
            <p:nvPr/>
          </p:nvSpPr>
          <p:spPr bwMode="gray">
            <a:xfrm>
              <a:off x="4021" y="1026"/>
              <a:ext cx="4" cy="5"/>
            </a:xfrm>
            <a:custGeom>
              <a:avLst/>
              <a:gdLst>
                <a:gd name="T0" fmla="*/ 4 w 4"/>
                <a:gd name="T1" fmla="*/ 5 h 5"/>
                <a:gd name="T2" fmla="*/ 0 w 4"/>
                <a:gd name="T3" fmla="*/ 3 h 5"/>
                <a:gd name="T4" fmla="*/ 0 w 4"/>
                <a:gd name="T5" fmla="*/ 1 h 5"/>
                <a:gd name="T6" fmla="*/ 2 w 4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" name="Line 321"/>
            <p:cNvSpPr>
              <a:spLocks noChangeShapeType="1"/>
            </p:cNvSpPr>
            <p:nvPr/>
          </p:nvSpPr>
          <p:spPr bwMode="gray">
            <a:xfrm flipH="1" flipV="1">
              <a:off x="4016" y="794"/>
              <a:ext cx="10" cy="46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0" name="Freeform 322"/>
            <p:cNvSpPr>
              <a:spLocks/>
            </p:cNvSpPr>
            <p:nvPr/>
          </p:nvSpPr>
          <p:spPr bwMode="gray">
            <a:xfrm>
              <a:off x="4016" y="792"/>
              <a:ext cx="2" cy="6"/>
            </a:xfrm>
            <a:custGeom>
              <a:avLst/>
              <a:gdLst>
                <a:gd name="T0" fmla="*/ 2 w 2"/>
                <a:gd name="T1" fmla="*/ 6 h 6"/>
                <a:gd name="T2" fmla="*/ 0 w 2"/>
                <a:gd name="T3" fmla="*/ 4 h 6"/>
                <a:gd name="T4" fmla="*/ 0 w 2"/>
                <a:gd name="T5" fmla="*/ 2 h 6"/>
                <a:gd name="T6" fmla="*/ 2 w 2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" name="Line 323"/>
            <p:cNvSpPr>
              <a:spLocks noChangeShapeType="1"/>
            </p:cNvSpPr>
            <p:nvPr/>
          </p:nvSpPr>
          <p:spPr bwMode="gray">
            <a:xfrm>
              <a:off x="4018" y="792"/>
              <a:ext cx="12" cy="465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" name="Freeform 324"/>
            <p:cNvSpPr>
              <a:spLocks/>
            </p:cNvSpPr>
            <p:nvPr/>
          </p:nvSpPr>
          <p:spPr bwMode="gray">
            <a:xfrm>
              <a:off x="4028" y="1257"/>
              <a:ext cx="2" cy="6"/>
            </a:xfrm>
            <a:custGeom>
              <a:avLst/>
              <a:gdLst>
                <a:gd name="T0" fmla="*/ 2 w 2"/>
                <a:gd name="T1" fmla="*/ 0 h 6"/>
                <a:gd name="T2" fmla="*/ 0 w 2"/>
                <a:gd name="T3" fmla="*/ 2 h 6"/>
                <a:gd name="T4" fmla="*/ 0 w 2"/>
                <a:gd name="T5" fmla="*/ 4 h 6"/>
                <a:gd name="T6" fmla="*/ 2 w 2"/>
                <a:gd name="T7" fmla="*/ 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" name="Freeform 325"/>
            <p:cNvSpPr>
              <a:spLocks/>
            </p:cNvSpPr>
            <p:nvPr/>
          </p:nvSpPr>
          <p:spPr bwMode="gray">
            <a:xfrm>
              <a:off x="4936" y="1385"/>
              <a:ext cx="12" cy="2"/>
            </a:xfrm>
            <a:custGeom>
              <a:avLst/>
              <a:gdLst>
                <a:gd name="T0" fmla="*/ 0 w 12"/>
                <a:gd name="T1" fmla="*/ 0 h 2"/>
                <a:gd name="T2" fmla="*/ 3 w 12"/>
                <a:gd name="T3" fmla="*/ 2 h 2"/>
                <a:gd name="T4" fmla="*/ 7 w 12"/>
                <a:gd name="T5" fmla="*/ 2 h 2"/>
                <a:gd name="T6" fmla="*/ 8 w 12"/>
                <a:gd name="T7" fmla="*/ 0 h 2"/>
                <a:gd name="T8" fmla="*/ 12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3" y="2"/>
                  </a:lnTo>
                  <a:lnTo>
                    <a:pt x="7" y="2"/>
                  </a:lnTo>
                  <a:lnTo>
                    <a:pt x="8" y="0"/>
                  </a:lnTo>
                  <a:lnTo>
                    <a:pt x="1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" name="Line 326"/>
            <p:cNvSpPr>
              <a:spLocks noChangeShapeType="1"/>
            </p:cNvSpPr>
            <p:nvPr/>
          </p:nvSpPr>
          <p:spPr bwMode="gray">
            <a:xfrm flipH="1">
              <a:off x="4941" y="1142"/>
              <a:ext cx="3" cy="48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5" name="Line 327"/>
            <p:cNvSpPr>
              <a:spLocks noChangeShapeType="1"/>
            </p:cNvSpPr>
            <p:nvPr/>
          </p:nvSpPr>
          <p:spPr bwMode="gray">
            <a:xfrm flipH="1">
              <a:off x="4934" y="1140"/>
              <a:ext cx="3" cy="486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" name="Freeform 328"/>
            <p:cNvSpPr>
              <a:spLocks/>
            </p:cNvSpPr>
            <p:nvPr/>
          </p:nvSpPr>
          <p:spPr bwMode="gray">
            <a:xfrm>
              <a:off x="4934" y="1624"/>
              <a:ext cx="12" cy="2"/>
            </a:xfrm>
            <a:custGeom>
              <a:avLst/>
              <a:gdLst>
                <a:gd name="T0" fmla="*/ 0 w 12"/>
                <a:gd name="T1" fmla="*/ 2 h 2"/>
                <a:gd name="T2" fmla="*/ 3 w 12"/>
                <a:gd name="T3" fmla="*/ 2 h 2"/>
                <a:gd name="T4" fmla="*/ 7 w 12"/>
                <a:gd name="T5" fmla="*/ 2 h 2"/>
                <a:gd name="T6" fmla="*/ 12 w 1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lnTo>
                    <a:pt x="3" y="2"/>
                  </a:lnTo>
                  <a:lnTo>
                    <a:pt x="7" y="2"/>
                  </a:lnTo>
                  <a:lnTo>
                    <a:pt x="1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" name="Line 329"/>
            <p:cNvSpPr>
              <a:spLocks noChangeShapeType="1"/>
            </p:cNvSpPr>
            <p:nvPr/>
          </p:nvSpPr>
          <p:spPr bwMode="gray">
            <a:xfrm flipV="1">
              <a:off x="4946" y="1140"/>
              <a:ext cx="4" cy="48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" name="Freeform 330"/>
            <p:cNvSpPr>
              <a:spLocks/>
            </p:cNvSpPr>
            <p:nvPr/>
          </p:nvSpPr>
          <p:spPr bwMode="gray">
            <a:xfrm>
              <a:off x="4937" y="1140"/>
              <a:ext cx="13" cy="2"/>
            </a:xfrm>
            <a:custGeom>
              <a:avLst/>
              <a:gdLst>
                <a:gd name="T0" fmla="*/ 13 w 13"/>
                <a:gd name="T1" fmla="*/ 0 h 2"/>
                <a:gd name="T2" fmla="*/ 9 w 13"/>
                <a:gd name="T3" fmla="*/ 2 h 2"/>
                <a:gd name="T4" fmla="*/ 6 w 13"/>
                <a:gd name="T5" fmla="*/ 2 h 2"/>
                <a:gd name="T6" fmla="*/ 0 w 1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">
                  <a:moveTo>
                    <a:pt x="13" y="0"/>
                  </a:moveTo>
                  <a:lnTo>
                    <a:pt x="9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9" name="Freeform 331"/>
            <p:cNvSpPr>
              <a:spLocks/>
            </p:cNvSpPr>
            <p:nvPr/>
          </p:nvSpPr>
          <p:spPr bwMode="gray">
            <a:xfrm>
              <a:off x="4802" y="1573"/>
              <a:ext cx="2" cy="4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2 h 4"/>
                <a:gd name="T4" fmla="*/ 2 w 2"/>
                <a:gd name="T5" fmla="*/ 4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" name="Line 332"/>
            <p:cNvSpPr>
              <a:spLocks noChangeShapeType="1"/>
            </p:cNvSpPr>
            <p:nvPr/>
          </p:nvSpPr>
          <p:spPr bwMode="gray">
            <a:xfrm flipH="1" flipV="1">
              <a:off x="4676" y="1526"/>
              <a:ext cx="260" cy="10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1" name="Line 333"/>
            <p:cNvSpPr>
              <a:spLocks noChangeShapeType="1"/>
            </p:cNvSpPr>
            <p:nvPr/>
          </p:nvSpPr>
          <p:spPr bwMode="gray">
            <a:xfrm flipH="1" flipV="1">
              <a:off x="4667" y="1518"/>
              <a:ext cx="267" cy="10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2" name="Freeform 334"/>
            <p:cNvSpPr>
              <a:spLocks/>
            </p:cNvSpPr>
            <p:nvPr/>
          </p:nvSpPr>
          <p:spPr bwMode="gray">
            <a:xfrm>
              <a:off x="4667" y="1518"/>
              <a:ext cx="12" cy="8"/>
            </a:xfrm>
            <a:custGeom>
              <a:avLst/>
              <a:gdLst>
                <a:gd name="T0" fmla="*/ 0 w 12"/>
                <a:gd name="T1" fmla="*/ 0 h 8"/>
                <a:gd name="T2" fmla="*/ 4 w 12"/>
                <a:gd name="T3" fmla="*/ 4 h 8"/>
                <a:gd name="T4" fmla="*/ 5 w 12"/>
                <a:gd name="T5" fmla="*/ 6 h 8"/>
                <a:gd name="T6" fmla="*/ 9 w 12"/>
                <a:gd name="T7" fmla="*/ 8 h 8"/>
                <a:gd name="T8" fmla="*/ 12 w 12"/>
                <a:gd name="T9" fmla="*/ 8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4" y="4"/>
                  </a:lnTo>
                  <a:lnTo>
                    <a:pt x="5" y="6"/>
                  </a:lnTo>
                  <a:lnTo>
                    <a:pt x="9" y="8"/>
                  </a:lnTo>
                  <a:lnTo>
                    <a:pt x="12" y="8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3" name="Freeform 335"/>
            <p:cNvSpPr>
              <a:spLocks/>
            </p:cNvSpPr>
            <p:nvPr/>
          </p:nvSpPr>
          <p:spPr bwMode="gray">
            <a:xfrm>
              <a:off x="4934" y="1626"/>
              <a:ext cx="5" cy="5"/>
            </a:xfrm>
            <a:custGeom>
              <a:avLst/>
              <a:gdLst>
                <a:gd name="T0" fmla="*/ 5 w 5"/>
                <a:gd name="T1" fmla="*/ 3 h 5"/>
                <a:gd name="T2" fmla="*/ 2 w 5"/>
                <a:gd name="T3" fmla="*/ 5 h 5"/>
                <a:gd name="T4" fmla="*/ 2 w 5"/>
                <a:gd name="T5" fmla="*/ 3 h 5"/>
                <a:gd name="T6" fmla="*/ 0 w 5"/>
                <a:gd name="T7" fmla="*/ 2 h 5"/>
                <a:gd name="T8" fmla="*/ 0 w 5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4" name="Freeform 336"/>
            <p:cNvSpPr>
              <a:spLocks/>
            </p:cNvSpPr>
            <p:nvPr/>
          </p:nvSpPr>
          <p:spPr bwMode="gray">
            <a:xfrm>
              <a:off x="4139" y="832"/>
              <a:ext cx="5" cy="9"/>
            </a:xfrm>
            <a:custGeom>
              <a:avLst/>
              <a:gdLst>
                <a:gd name="T0" fmla="*/ 5 w 5"/>
                <a:gd name="T1" fmla="*/ 0 h 9"/>
                <a:gd name="T2" fmla="*/ 3 w 5"/>
                <a:gd name="T3" fmla="*/ 2 h 9"/>
                <a:gd name="T4" fmla="*/ 1 w 5"/>
                <a:gd name="T5" fmla="*/ 4 h 9"/>
                <a:gd name="T6" fmla="*/ 0 w 5"/>
                <a:gd name="T7" fmla="*/ 7 h 9"/>
                <a:gd name="T8" fmla="*/ 0 w 5"/>
                <a:gd name="T9" fmla="*/ 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lnTo>
                    <a:pt x="3" y="2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" name="Line 337"/>
            <p:cNvSpPr>
              <a:spLocks noChangeShapeType="1"/>
            </p:cNvSpPr>
            <p:nvPr/>
          </p:nvSpPr>
          <p:spPr bwMode="gray">
            <a:xfrm flipH="1" flipV="1">
              <a:off x="4019" y="790"/>
              <a:ext cx="246" cy="93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" name="Line 338"/>
            <p:cNvSpPr>
              <a:spLocks noChangeShapeType="1"/>
            </p:cNvSpPr>
            <p:nvPr/>
          </p:nvSpPr>
          <p:spPr bwMode="gray">
            <a:xfrm flipH="1" flipV="1">
              <a:off x="4023" y="787"/>
              <a:ext cx="244" cy="9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" name="Freeform 339"/>
            <p:cNvSpPr>
              <a:spLocks/>
            </p:cNvSpPr>
            <p:nvPr/>
          </p:nvSpPr>
          <p:spPr bwMode="gray">
            <a:xfrm>
              <a:off x="4018" y="787"/>
              <a:ext cx="5" cy="11"/>
            </a:xfrm>
            <a:custGeom>
              <a:avLst/>
              <a:gdLst>
                <a:gd name="T0" fmla="*/ 5 w 5"/>
                <a:gd name="T1" fmla="*/ 0 h 11"/>
                <a:gd name="T2" fmla="*/ 1 w 5"/>
                <a:gd name="T3" fmla="*/ 2 h 11"/>
                <a:gd name="T4" fmla="*/ 0 w 5"/>
                <a:gd name="T5" fmla="*/ 5 h 11"/>
                <a:gd name="T6" fmla="*/ 0 w 5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1" y="2"/>
                  </a:lnTo>
                  <a:lnTo>
                    <a:pt x="0" y="5"/>
                  </a:lnTo>
                  <a:lnTo>
                    <a:pt x="0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8" name="Line 340"/>
            <p:cNvSpPr>
              <a:spLocks noChangeShapeType="1"/>
            </p:cNvSpPr>
            <p:nvPr/>
          </p:nvSpPr>
          <p:spPr bwMode="gray">
            <a:xfrm>
              <a:off x="4018" y="798"/>
              <a:ext cx="249" cy="92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9" name="Freeform 341"/>
            <p:cNvSpPr>
              <a:spLocks/>
            </p:cNvSpPr>
            <p:nvPr/>
          </p:nvSpPr>
          <p:spPr bwMode="gray">
            <a:xfrm>
              <a:off x="4265" y="877"/>
              <a:ext cx="2" cy="13"/>
            </a:xfrm>
            <a:custGeom>
              <a:avLst/>
              <a:gdLst>
                <a:gd name="T0" fmla="*/ 2 w 2"/>
                <a:gd name="T1" fmla="*/ 0 h 13"/>
                <a:gd name="T2" fmla="*/ 0 w 2"/>
                <a:gd name="T3" fmla="*/ 6 h 13"/>
                <a:gd name="T4" fmla="*/ 2 w 2"/>
                <a:gd name="T5" fmla="*/ 13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3">
                  <a:moveTo>
                    <a:pt x="2" y="0"/>
                  </a:moveTo>
                  <a:lnTo>
                    <a:pt x="0" y="6"/>
                  </a:lnTo>
                  <a:lnTo>
                    <a:pt x="2" y="13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0" name="Freeform 342"/>
            <p:cNvSpPr>
              <a:spLocks/>
            </p:cNvSpPr>
            <p:nvPr/>
          </p:nvSpPr>
          <p:spPr bwMode="gray">
            <a:xfrm>
              <a:off x="4123" y="730"/>
              <a:ext cx="5" cy="1"/>
            </a:xfrm>
            <a:custGeom>
              <a:avLst/>
              <a:gdLst>
                <a:gd name="T0" fmla="*/ 5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1" name="Line 343"/>
            <p:cNvSpPr>
              <a:spLocks noChangeShapeType="1"/>
            </p:cNvSpPr>
            <p:nvPr/>
          </p:nvSpPr>
          <p:spPr bwMode="gray">
            <a:xfrm flipV="1">
              <a:off x="4019" y="676"/>
              <a:ext cx="209" cy="11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2" name="Line 344"/>
            <p:cNvSpPr>
              <a:spLocks noChangeShapeType="1"/>
            </p:cNvSpPr>
            <p:nvPr/>
          </p:nvSpPr>
          <p:spPr bwMode="gray">
            <a:xfrm flipV="1">
              <a:off x="4023" y="676"/>
              <a:ext cx="207" cy="11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3" name="Freeform 345"/>
            <p:cNvSpPr>
              <a:spLocks/>
            </p:cNvSpPr>
            <p:nvPr/>
          </p:nvSpPr>
          <p:spPr bwMode="gray">
            <a:xfrm>
              <a:off x="4228" y="676"/>
              <a:ext cx="2" cy="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2 w 2"/>
                <a:gd name="T9" fmla="*/ 3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3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4" name="Freeform 346"/>
            <p:cNvSpPr>
              <a:spLocks/>
            </p:cNvSpPr>
            <p:nvPr/>
          </p:nvSpPr>
          <p:spPr bwMode="gray">
            <a:xfrm>
              <a:off x="4018" y="785"/>
              <a:ext cx="5" cy="7"/>
            </a:xfrm>
            <a:custGeom>
              <a:avLst/>
              <a:gdLst>
                <a:gd name="T0" fmla="*/ 0 w 5"/>
                <a:gd name="T1" fmla="*/ 7 h 7"/>
                <a:gd name="T2" fmla="*/ 0 w 5"/>
                <a:gd name="T3" fmla="*/ 4 h 7"/>
                <a:gd name="T4" fmla="*/ 0 w 5"/>
                <a:gd name="T5" fmla="*/ 2 h 7"/>
                <a:gd name="T6" fmla="*/ 3 w 5"/>
                <a:gd name="T7" fmla="*/ 0 h 7"/>
                <a:gd name="T8" fmla="*/ 5 w 5"/>
                <a:gd name="T9" fmla="*/ 2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5" name="Freeform 347"/>
            <p:cNvSpPr>
              <a:spLocks/>
            </p:cNvSpPr>
            <p:nvPr/>
          </p:nvSpPr>
          <p:spPr bwMode="gray">
            <a:xfrm>
              <a:off x="5044" y="1067"/>
              <a:ext cx="7" cy="9"/>
            </a:xfrm>
            <a:custGeom>
              <a:avLst/>
              <a:gdLst>
                <a:gd name="T0" fmla="*/ 0 w 7"/>
                <a:gd name="T1" fmla="*/ 0 h 9"/>
                <a:gd name="T2" fmla="*/ 4 w 7"/>
                <a:gd name="T3" fmla="*/ 2 h 9"/>
                <a:gd name="T4" fmla="*/ 6 w 7"/>
                <a:gd name="T5" fmla="*/ 4 h 9"/>
                <a:gd name="T6" fmla="*/ 7 w 7"/>
                <a:gd name="T7" fmla="*/ 7 h 9"/>
                <a:gd name="T8" fmla="*/ 7 w 7"/>
                <a:gd name="T9" fmla="*/ 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9">
                  <a:moveTo>
                    <a:pt x="0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7" y="7"/>
                  </a:lnTo>
                  <a:lnTo>
                    <a:pt x="7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" name="Line 348"/>
            <p:cNvSpPr>
              <a:spLocks noChangeShapeType="1"/>
            </p:cNvSpPr>
            <p:nvPr/>
          </p:nvSpPr>
          <p:spPr bwMode="gray">
            <a:xfrm flipH="1">
              <a:off x="4948" y="1009"/>
              <a:ext cx="203" cy="12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" name="Line 349"/>
            <p:cNvSpPr>
              <a:spLocks noChangeShapeType="1"/>
            </p:cNvSpPr>
            <p:nvPr/>
          </p:nvSpPr>
          <p:spPr bwMode="gray">
            <a:xfrm flipH="1">
              <a:off x="4943" y="1005"/>
              <a:ext cx="201" cy="124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" name="Freeform 350"/>
            <p:cNvSpPr>
              <a:spLocks/>
            </p:cNvSpPr>
            <p:nvPr/>
          </p:nvSpPr>
          <p:spPr bwMode="gray">
            <a:xfrm>
              <a:off x="4943" y="1129"/>
              <a:ext cx="7" cy="11"/>
            </a:xfrm>
            <a:custGeom>
              <a:avLst/>
              <a:gdLst>
                <a:gd name="T0" fmla="*/ 0 w 7"/>
                <a:gd name="T1" fmla="*/ 0 h 11"/>
                <a:gd name="T2" fmla="*/ 5 w 7"/>
                <a:gd name="T3" fmla="*/ 2 h 11"/>
                <a:gd name="T4" fmla="*/ 7 w 7"/>
                <a:gd name="T5" fmla="*/ 6 h 11"/>
                <a:gd name="T6" fmla="*/ 7 w 7"/>
                <a:gd name="T7" fmla="*/ 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7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9" name="Line 351"/>
            <p:cNvSpPr>
              <a:spLocks noChangeShapeType="1"/>
            </p:cNvSpPr>
            <p:nvPr/>
          </p:nvSpPr>
          <p:spPr bwMode="gray">
            <a:xfrm flipV="1">
              <a:off x="4950" y="1012"/>
              <a:ext cx="207" cy="12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" name="Freeform 352"/>
            <p:cNvSpPr>
              <a:spLocks/>
            </p:cNvSpPr>
            <p:nvPr/>
          </p:nvSpPr>
          <p:spPr bwMode="gray">
            <a:xfrm>
              <a:off x="5144" y="1005"/>
              <a:ext cx="13" cy="7"/>
            </a:xfrm>
            <a:custGeom>
              <a:avLst/>
              <a:gdLst>
                <a:gd name="T0" fmla="*/ 0 w 13"/>
                <a:gd name="T1" fmla="*/ 0 h 7"/>
                <a:gd name="T2" fmla="*/ 6 w 13"/>
                <a:gd name="T3" fmla="*/ 2 h 7"/>
                <a:gd name="T4" fmla="*/ 9 w 13"/>
                <a:gd name="T5" fmla="*/ 4 h 7"/>
                <a:gd name="T6" fmla="*/ 13 w 13"/>
                <a:gd name="T7" fmla="*/ 7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7">
                  <a:moveTo>
                    <a:pt x="0" y="0"/>
                  </a:moveTo>
                  <a:lnTo>
                    <a:pt x="6" y="2"/>
                  </a:lnTo>
                  <a:lnTo>
                    <a:pt x="9" y="4"/>
                  </a:lnTo>
                  <a:lnTo>
                    <a:pt x="13" y="7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" name="Freeform 353"/>
            <p:cNvSpPr>
              <a:spLocks/>
            </p:cNvSpPr>
            <p:nvPr/>
          </p:nvSpPr>
          <p:spPr bwMode="gray">
            <a:xfrm>
              <a:off x="4806" y="1078"/>
              <a:ext cx="5" cy="13"/>
            </a:xfrm>
            <a:custGeom>
              <a:avLst/>
              <a:gdLst>
                <a:gd name="T0" fmla="*/ 5 w 5"/>
                <a:gd name="T1" fmla="*/ 0 h 13"/>
                <a:gd name="T2" fmla="*/ 1 w 5"/>
                <a:gd name="T3" fmla="*/ 4 h 13"/>
                <a:gd name="T4" fmla="*/ 0 w 5"/>
                <a:gd name="T5" fmla="*/ 6 h 13"/>
                <a:gd name="T6" fmla="*/ 0 w 5"/>
                <a:gd name="T7" fmla="*/ 10 h 13"/>
                <a:gd name="T8" fmla="*/ 0 w 5"/>
                <a:gd name="T9" fmla="*/ 1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3">
                  <a:moveTo>
                    <a:pt x="5" y="0"/>
                  </a:moveTo>
                  <a:lnTo>
                    <a:pt x="1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3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2" name="Line 354"/>
            <p:cNvSpPr>
              <a:spLocks noChangeShapeType="1"/>
            </p:cNvSpPr>
            <p:nvPr/>
          </p:nvSpPr>
          <p:spPr bwMode="gray">
            <a:xfrm flipH="1" flipV="1">
              <a:off x="4672" y="1033"/>
              <a:ext cx="267" cy="10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" name="Line 355"/>
            <p:cNvSpPr>
              <a:spLocks noChangeShapeType="1"/>
            </p:cNvSpPr>
            <p:nvPr/>
          </p:nvSpPr>
          <p:spPr bwMode="gray">
            <a:xfrm flipH="1" flipV="1">
              <a:off x="4679" y="1031"/>
              <a:ext cx="264" cy="98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4" name="Freeform 356"/>
            <p:cNvSpPr>
              <a:spLocks/>
            </p:cNvSpPr>
            <p:nvPr/>
          </p:nvSpPr>
          <p:spPr bwMode="gray">
            <a:xfrm>
              <a:off x="4667" y="1031"/>
              <a:ext cx="12" cy="8"/>
            </a:xfrm>
            <a:custGeom>
              <a:avLst/>
              <a:gdLst>
                <a:gd name="T0" fmla="*/ 12 w 12"/>
                <a:gd name="T1" fmla="*/ 0 h 8"/>
                <a:gd name="T2" fmla="*/ 7 w 12"/>
                <a:gd name="T3" fmla="*/ 0 h 8"/>
                <a:gd name="T4" fmla="*/ 4 w 12"/>
                <a:gd name="T5" fmla="*/ 4 h 8"/>
                <a:gd name="T6" fmla="*/ 0 w 12"/>
                <a:gd name="T7" fmla="*/ 8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8">
                  <a:moveTo>
                    <a:pt x="12" y="0"/>
                  </a:moveTo>
                  <a:lnTo>
                    <a:pt x="7" y="0"/>
                  </a:lnTo>
                  <a:lnTo>
                    <a:pt x="4" y="4"/>
                  </a:lnTo>
                  <a:lnTo>
                    <a:pt x="0" y="8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" name="Line 357"/>
            <p:cNvSpPr>
              <a:spLocks noChangeShapeType="1"/>
            </p:cNvSpPr>
            <p:nvPr/>
          </p:nvSpPr>
          <p:spPr bwMode="gray">
            <a:xfrm>
              <a:off x="4667" y="1039"/>
              <a:ext cx="270" cy="101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" name="Freeform 358"/>
            <p:cNvSpPr>
              <a:spLocks/>
            </p:cNvSpPr>
            <p:nvPr/>
          </p:nvSpPr>
          <p:spPr bwMode="gray">
            <a:xfrm>
              <a:off x="4937" y="1129"/>
              <a:ext cx="6" cy="11"/>
            </a:xfrm>
            <a:custGeom>
              <a:avLst/>
              <a:gdLst>
                <a:gd name="T0" fmla="*/ 0 w 6"/>
                <a:gd name="T1" fmla="*/ 11 h 11"/>
                <a:gd name="T2" fmla="*/ 2 w 6"/>
                <a:gd name="T3" fmla="*/ 8 h 11"/>
                <a:gd name="T4" fmla="*/ 2 w 6"/>
                <a:gd name="T5" fmla="*/ 2 h 11"/>
                <a:gd name="T6" fmla="*/ 6 w 6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11">
                  <a:moveTo>
                    <a:pt x="0" y="11"/>
                  </a:moveTo>
                  <a:lnTo>
                    <a:pt x="2" y="8"/>
                  </a:lnTo>
                  <a:lnTo>
                    <a:pt x="2" y="2"/>
                  </a:lnTo>
                  <a:lnTo>
                    <a:pt x="6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" name="Freeform 359"/>
            <p:cNvSpPr>
              <a:spLocks/>
            </p:cNvSpPr>
            <p:nvPr/>
          </p:nvSpPr>
          <p:spPr bwMode="gray">
            <a:xfrm>
              <a:off x="4267" y="548"/>
              <a:ext cx="2" cy="9"/>
            </a:xfrm>
            <a:custGeom>
              <a:avLst/>
              <a:gdLst>
                <a:gd name="T0" fmla="*/ 2 w 2"/>
                <a:gd name="T1" fmla="*/ 9 h 9"/>
                <a:gd name="T2" fmla="*/ 0 w 2"/>
                <a:gd name="T3" fmla="*/ 7 h 9"/>
                <a:gd name="T4" fmla="*/ 0 w 2"/>
                <a:gd name="T5" fmla="*/ 2 h 9"/>
                <a:gd name="T6" fmla="*/ 0 w 2"/>
                <a:gd name="T7" fmla="*/ 2 h 9"/>
                <a:gd name="T8" fmla="*/ 2 w 2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9">
                  <a:moveTo>
                    <a:pt x="2" y="9"/>
                  </a:moveTo>
                  <a:lnTo>
                    <a:pt x="0" y="7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" name="Freeform 360"/>
            <p:cNvSpPr>
              <a:spLocks/>
            </p:cNvSpPr>
            <p:nvPr/>
          </p:nvSpPr>
          <p:spPr bwMode="gray">
            <a:xfrm>
              <a:off x="4265" y="550"/>
              <a:ext cx="7" cy="5"/>
            </a:xfrm>
            <a:custGeom>
              <a:avLst/>
              <a:gdLst>
                <a:gd name="T0" fmla="*/ 7 w 7"/>
                <a:gd name="T1" fmla="*/ 0 h 5"/>
                <a:gd name="T2" fmla="*/ 4 w 7"/>
                <a:gd name="T3" fmla="*/ 0 h 5"/>
                <a:gd name="T4" fmla="*/ 2 w 7"/>
                <a:gd name="T5" fmla="*/ 0 h 5"/>
                <a:gd name="T6" fmla="*/ 0 w 7"/>
                <a:gd name="T7" fmla="*/ 2 h 5"/>
                <a:gd name="T8" fmla="*/ 0 w 7"/>
                <a:gd name="T9" fmla="*/ 5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" name="Freeform 361"/>
            <p:cNvSpPr>
              <a:spLocks/>
            </p:cNvSpPr>
            <p:nvPr/>
          </p:nvSpPr>
          <p:spPr bwMode="gray">
            <a:xfrm>
              <a:off x="5187" y="399"/>
              <a:ext cx="5" cy="2"/>
            </a:xfrm>
            <a:custGeom>
              <a:avLst/>
              <a:gdLst>
                <a:gd name="T0" fmla="*/ 5 w 5"/>
                <a:gd name="T1" fmla="*/ 2 h 2"/>
                <a:gd name="T2" fmla="*/ 3 w 5"/>
                <a:gd name="T3" fmla="*/ 0 h 2"/>
                <a:gd name="T4" fmla="*/ 0 w 5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" name="Freeform 362"/>
            <p:cNvSpPr>
              <a:spLocks/>
            </p:cNvSpPr>
            <p:nvPr/>
          </p:nvSpPr>
          <p:spPr bwMode="gray">
            <a:xfrm>
              <a:off x="5192" y="397"/>
              <a:ext cx="3" cy="6"/>
            </a:xfrm>
            <a:custGeom>
              <a:avLst/>
              <a:gdLst>
                <a:gd name="T0" fmla="*/ 3 w 3"/>
                <a:gd name="T1" fmla="*/ 6 h 6"/>
                <a:gd name="T2" fmla="*/ 2 w 3"/>
                <a:gd name="T3" fmla="*/ 6 h 6"/>
                <a:gd name="T4" fmla="*/ 0 w 3"/>
                <a:gd name="T5" fmla="*/ 4 h 6"/>
                <a:gd name="T6" fmla="*/ 0 w 3"/>
                <a:gd name="T7" fmla="*/ 2 h 6"/>
                <a:gd name="T8" fmla="*/ 2 w 3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lnTo>
                    <a:pt x="2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1" name="Freeform 363"/>
            <p:cNvSpPr>
              <a:spLocks/>
            </p:cNvSpPr>
            <p:nvPr/>
          </p:nvSpPr>
          <p:spPr bwMode="gray">
            <a:xfrm>
              <a:off x="5188" y="394"/>
              <a:ext cx="7" cy="9"/>
            </a:xfrm>
            <a:custGeom>
              <a:avLst/>
              <a:gdLst>
                <a:gd name="T0" fmla="*/ 7 w 7"/>
                <a:gd name="T1" fmla="*/ 9 h 9"/>
                <a:gd name="T2" fmla="*/ 7 w 7"/>
                <a:gd name="T3" fmla="*/ 7 h 9"/>
                <a:gd name="T4" fmla="*/ 6 w 7"/>
                <a:gd name="T5" fmla="*/ 3 h 9"/>
                <a:gd name="T6" fmla="*/ 4 w 7"/>
                <a:gd name="T7" fmla="*/ 1 h 9"/>
                <a:gd name="T8" fmla="*/ 0 w 7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9">
                  <a:moveTo>
                    <a:pt x="7" y="9"/>
                  </a:moveTo>
                  <a:lnTo>
                    <a:pt x="7" y="7"/>
                  </a:lnTo>
                  <a:lnTo>
                    <a:pt x="6" y="3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2" name="Freeform 364"/>
            <p:cNvSpPr>
              <a:spLocks/>
            </p:cNvSpPr>
            <p:nvPr/>
          </p:nvSpPr>
          <p:spPr bwMode="gray">
            <a:xfrm>
              <a:off x="5187" y="394"/>
              <a:ext cx="5" cy="9"/>
            </a:xfrm>
            <a:custGeom>
              <a:avLst/>
              <a:gdLst>
                <a:gd name="T0" fmla="*/ 1 w 5"/>
                <a:gd name="T1" fmla="*/ 0 h 9"/>
                <a:gd name="T2" fmla="*/ 0 w 5"/>
                <a:gd name="T3" fmla="*/ 1 h 9"/>
                <a:gd name="T4" fmla="*/ 0 w 5"/>
                <a:gd name="T5" fmla="*/ 3 h 9"/>
                <a:gd name="T6" fmla="*/ 0 w 5"/>
                <a:gd name="T7" fmla="*/ 5 h 9"/>
                <a:gd name="T8" fmla="*/ 3 w 5"/>
                <a:gd name="T9" fmla="*/ 7 h 9"/>
                <a:gd name="T10" fmla="*/ 5 w 5"/>
                <a:gd name="T11" fmla="*/ 9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" h="9">
                  <a:moveTo>
                    <a:pt x="1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7"/>
                  </a:lnTo>
                  <a:lnTo>
                    <a:pt x="5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" name="Freeform 365"/>
            <p:cNvSpPr>
              <a:spLocks/>
            </p:cNvSpPr>
            <p:nvPr/>
          </p:nvSpPr>
          <p:spPr bwMode="gray">
            <a:xfrm>
              <a:off x="5192" y="403"/>
              <a:ext cx="3" cy="1"/>
            </a:xfrm>
            <a:custGeom>
              <a:avLst/>
              <a:gdLst>
                <a:gd name="T0" fmla="*/ 0 w 3"/>
                <a:gd name="T1" fmla="*/ 0 h 1"/>
                <a:gd name="T2" fmla="*/ 2 w 3"/>
                <a:gd name="T3" fmla="*/ 0 h 1"/>
                <a:gd name="T4" fmla="*/ 3 w 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4" name="Freeform 366"/>
            <p:cNvSpPr>
              <a:spLocks/>
            </p:cNvSpPr>
            <p:nvPr/>
          </p:nvSpPr>
          <p:spPr bwMode="gray">
            <a:xfrm>
              <a:off x="5378" y="290"/>
              <a:ext cx="3" cy="9"/>
            </a:xfrm>
            <a:custGeom>
              <a:avLst/>
              <a:gdLst>
                <a:gd name="T0" fmla="*/ 0 w 3"/>
                <a:gd name="T1" fmla="*/ 0 h 9"/>
                <a:gd name="T2" fmla="*/ 2 w 3"/>
                <a:gd name="T3" fmla="*/ 2 h 9"/>
                <a:gd name="T4" fmla="*/ 3 w 3"/>
                <a:gd name="T5" fmla="*/ 4 h 9"/>
                <a:gd name="T6" fmla="*/ 3 w 3"/>
                <a:gd name="T7" fmla="*/ 8 h 9"/>
                <a:gd name="T8" fmla="*/ 3 w 3"/>
                <a:gd name="T9" fmla="*/ 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2" y="2"/>
                  </a:lnTo>
                  <a:lnTo>
                    <a:pt x="3" y="4"/>
                  </a:lnTo>
                  <a:lnTo>
                    <a:pt x="3" y="8"/>
                  </a:lnTo>
                  <a:lnTo>
                    <a:pt x="3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" name="Freeform 367"/>
            <p:cNvSpPr>
              <a:spLocks/>
            </p:cNvSpPr>
            <p:nvPr/>
          </p:nvSpPr>
          <p:spPr bwMode="gray">
            <a:xfrm>
              <a:off x="5378" y="292"/>
              <a:ext cx="3" cy="6"/>
            </a:xfrm>
            <a:custGeom>
              <a:avLst/>
              <a:gdLst>
                <a:gd name="T0" fmla="*/ 0 w 3"/>
                <a:gd name="T1" fmla="*/ 0 h 6"/>
                <a:gd name="T2" fmla="*/ 2 w 3"/>
                <a:gd name="T3" fmla="*/ 0 h 6"/>
                <a:gd name="T4" fmla="*/ 3 w 3"/>
                <a:gd name="T5" fmla="*/ 2 h 6"/>
                <a:gd name="T6" fmla="*/ 3 w 3"/>
                <a:gd name="T7" fmla="*/ 4 h 6"/>
                <a:gd name="T8" fmla="*/ 3 w 3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6" name="Freeform 368"/>
            <p:cNvSpPr>
              <a:spLocks/>
            </p:cNvSpPr>
            <p:nvPr/>
          </p:nvSpPr>
          <p:spPr bwMode="gray">
            <a:xfrm>
              <a:off x="4988" y="172"/>
              <a:ext cx="4" cy="1"/>
            </a:xfrm>
            <a:custGeom>
              <a:avLst/>
              <a:gdLst>
                <a:gd name="T0" fmla="*/ 0 w 4"/>
                <a:gd name="T1" fmla="*/ 0 h 1"/>
                <a:gd name="T2" fmla="*/ 2 w 4"/>
                <a:gd name="T3" fmla="*/ 0 h 1"/>
                <a:gd name="T4" fmla="*/ 4 w 4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2" y="0"/>
                  </a:lnTo>
                  <a:lnTo>
                    <a:pt x="4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" name="Freeform 369"/>
            <p:cNvSpPr>
              <a:spLocks/>
            </p:cNvSpPr>
            <p:nvPr/>
          </p:nvSpPr>
          <p:spPr bwMode="gray">
            <a:xfrm>
              <a:off x="4785" y="269"/>
              <a:ext cx="15" cy="2"/>
            </a:xfrm>
            <a:custGeom>
              <a:avLst/>
              <a:gdLst>
                <a:gd name="T0" fmla="*/ 15 w 15"/>
                <a:gd name="T1" fmla="*/ 0 h 2"/>
                <a:gd name="T2" fmla="*/ 10 w 15"/>
                <a:gd name="T3" fmla="*/ 2 h 2"/>
                <a:gd name="T4" fmla="*/ 5 w 15"/>
                <a:gd name="T5" fmla="*/ 2 h 2"/>
                <a:gd name="T6" fmla="*/ 0 w 15"/>
                <a:gd name="T7" fmla="*/ 2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">
                  <a:moveTo>
                    <a:pt x="15" y="0"/>
                  </a:moveTo>
                  <a:lnTo>
                    <a:pt x="10" y="2"/>
                  </a:lnTo>
                  <a:lnTo>
                    <a:pt x="5" y="2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" name="Freeform 370"/>
            <p:cNvSpPr>
              <a:spLocks/>
            </p:cNvSpPr>
            <p:nvPr/>
          </p:nvSpPr>
          <p:spPr bwMode="gray">
            <a:xfrm>
              <a:off x="4781" y="269"/>
              <a:ext cx="4" cy="2"/>
            </a:xfrm>
            <a:custGeom>
              <a:avLst/>
              <a:gdLst>
                <a:gd name="T0" fmla="*/ 4 w 4"/>
                <a:gd name="T1" fmla="*/ 2 h 2"/>
                <a:gd name="T2" fmla="*/ 2 w 4"/>
                <a:gd name="T3" fmla="*/ 0 h 2"/>
                <a:gd name="T4" fmla="*/ 0 w 4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" name="Freeform 371"/>
            <p:cNvSpPr>
              <a:spLocks/>
            </p:cNvSpPr>
            <p:nvPr/>
          </p:nvSpPr>
          <p:spPr bwMode="gray">
            <a:xfrm>
              <a:off x="4781" y="269"/>
              <a:ext cx="23" cy="2"/>
            </a:xfrm>
            <a:custGeom>
              <a:avLst/>
              <a:gdLst>
                <a:gd name="T0" fmla="*/ 0 w 23"/>
                <a:gd name="T1" fmla="*/ 0 h 2"/>
                <a:gd name="T2" fmla="*/ 7 w 23"/>
                <a:gd name="T3" fmla="*/ 2 h 2"/>
                <a:gd name="T4" fmla="*/ 12 w 23"/>
                <a:gd name="T5" fmla="*/ 2 h 2"/>
                <a:gd name="T6" fmla="*/ 18 w 23"/>
                <a:gd name="T7" fmla="*/ 2 h 2"/>
                <a:gd name="T8" fmla="*/ 23 w 2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">
                  <a:moveTo>
                    <a:pt x="0" y="0"/>
                  </a:moveTo>
                  <a:lnTo>
                    <a:pt x="7" y="2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3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" name="Freeform 372"/>
            <p:cNvSpPr>
              <a:spLocks/>
            </p:cNvSpPr>
            <p:nvPr/>
          </p:nvSpPr>
          <p:spPr bwMode="gray">
            <a:xfrm>
              <a:off x="4800" y="269"/>
              <a:ext cx="4" cy="1"/>
            </a:xfrm>
            <a:custGeom>
              <a:avLst/>
              <a:gdLst>
                <a:gd name="T0" fmla="*/ 4 w 4"/>
                <a:gd name="T1" fmla="*/ 0 h 1"/>
                <a:gd name="T2" fmla="*/ 2 w 4"/>
                <a:gd name="T3" fmla="*/ 0 h 1"/>
                <a:gd name="T4" fmla="*/ 0 w 4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" name="Freeform 373"/>
            <p:cNvSpPr>
              <a:spLocks/>
            </p:cNvSpPr>
            <p:nvPr/>
          </p:nvSpPr>
          <p:spPr bwMode="gray">
            <a:xfrm>
              <a:off x="4247" y="1445"/>
              <a:ext cx="4" cy="2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0 h 2"/>
                <a:gd name="T4" fmla="*/ 0 w 4"/>
                <a:gd name="T5" fmla="*/ 2 h 2"/>
                <a:gd name="T6" fmla="*/ 0 w 4"/>
                <a:gd name="T7" fmla="*/ 2 h 2"/>
                <a:gd name="T8" fmla="*/ 2 w 4"/>
                <a:gd name="T9" fmla="*/ 2 h 2"/>
                <a:gd name="T10" fmla="*/ 4 w 4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" name="Freeform 374"/>
            <p:cNvSpPr>
              <a:spLocks/>
            </p:cNvSpPr>
            <p:nvPr/>
          </p:nvSpPr>
          <p:spPr bwMode="gray">
            <a:xfrm>
              <a:off x="4247" y="1441"/>
              <a:ext cx="6" cy="10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4 h 10"/>
                <a:gd name="T4" fmla="*/ 2 w 6"/>
                <a:gd name="T5" fmla="*/ 8 h 10"/>
                <a:gd name="T6" fmla="*/ 6 w 6"/>
                <a:gd name="T7" fmla="*/ 1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4"/>
                  </a:lnTo>
                  <a:lnTo>
                    <a:pt x="2" y="8"/>
                  </a:lnTo>
                  <a:lnTo>
                    <a:pt x="6" y="1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" name="Freeform 375"/>
            <p:cNvSpPr>
              <a:spLocks/>
            </p:cNvSpPr>
            <p:nvPr/>
          </p:nvSpPr>
          <p:spPr bwMode="gray">
            <a:xfrm>
              <a:off x="4228" y="346"/>
              <a:ext cx="2" cy="10"/>
            </a:xfrm>
            <a:custGeom>
              <a:avLst/>
              <a:gdLst>
                <a:gd name="T0" fmla="*/ 2 w 2"/>
                <a:gd name="T1" fmla="*/ 10 h 10"/>
                <a:gd name="T2" fmla="*/ 0 w 2"/>
                <a:gd name="T3" fmla="*/ 6 h 10"/>
                <a:gd name="T4" fmla="*/ 0 w 2"/>
                <a:gd name="T5" fmla="*/ 2 h 10"/>
                <a:gd name="T6" fmla="*/ 2 w 2"/>
                <a:gd name="T7" fmla="*/ 0 h 10"/>
                <a:gd name="T8" fmla="*/ 2 w 2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" name="Freeform 376"/>
            <p:cNvSpPr>
              <a:spLocks/>
            </p:cNvSpPr>
            <p:nvPr/>
          </p:nvSpPr>
          <p:spPr bwMode="gray">
            <a:xfrm>
              <a:off x="4226" y="346"/>
              <a:ext cx="7" cy="6"/>
            </a:xfrm>
            <a:custGeom>
              <a:avLst/>
              <a:gdLst>
                <a:gd name="T0" fmla="*/ 7 w 7"/>
                <a:gd name="T1" fmla="*/ 0 h 6"/>
                <a:gd name="T2" fmla="*/ 4 w 7"/>
                <a:gd name="T3" fmla="*/ 0 h 6"/>
                <a:gd name="T4" fmla="*/ 2 w 7"/>
                <a:gd name="T5" fmla="*/ 2 h 6"/>
                <a:gd name="T6" fmla="*/ 0 w 7"/>
                <a:gd name="T7" fmla="*/ 4 h 6"/>
                <a:gd name="T8" fmla="*/ 0 w 7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" name="Freeform 377"/>
            <p:cNvSpPr>
              <a:spLocks/>
            </p:cNvSpPr>
            <p:nvPr/>
          </p:nvSpPr>
          <p:spPr bwMode="gray">
            <a:xfrm>
              <a:off x="4477" y="433"/>
              <a:ext cx="9" cy="6"/>
            </a:xfrm>
            <a:custGeom>
              <a:avLst/>
              <a:gdLst>
                <a:gd name="T0" fmla="*/ 0 w 9"/>
                <a:gd name="T1" fmla="*/ 6 h 6"/>
                <a:gd name="T2" fmla="*/ 2 w 9"/>
                <a:gd name="T3" fmla="*/ 2 h 6"/>
                <a:gd name="T4" fmla="*/ 4 w 9"/>
                <a:gd name="T5" fmla="*/ 0 h 6"/>
                <a:gd name="T6" fmla="*/ 9 w 9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9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" name="Freeform 378"/>
            <p:cNvSpPr>
              <a:spLocks/>
            </p:cNvSpPr>
            <p:nvPr/>
          </p:nvSpPr>
          <p:spPr bwMode="gray">
            <a:xfrm>
              <a:off x="4476" y="433"/>
              <a:ext cx="3" cy="6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0 h 6"/>
                <a:gd name="T4" fmla="*/ 3 w 3"/>
                <a:gd name="T5" fmla="*/ 2 h 6"/>
                <a:gd name="T6" fmla="*/ 3 w 3"/>
                <a:gd name="T7" fmla="*/ 4 h 6"/>
                <a:gd name="T8" fmla="*/ 1 w 3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3" y="4"/>
                  </a:lnTo>
                  <a:lnTo>
                    <a:pt x="1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" name="Freeform 379"/>
            <p:cNvSpPr>
              <a:spLocks/>
            </p:cNvSpPr>
            <p:nvPr/>
          </p:nvSpPr>
          <p:spPr bwMode="gray">
            <a:xfrm>
              <a:off x="4474" y="439"/>
              <a:ext cx="2" cy="1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" name="Freeform 380"/>
            <p:cNvSpPr>
              <a:spLocks/>
            </p:cNvSpPr>
            <p:nvPr/>
          </p:nvSpPr>
          <p:spPr bwMode="gray">
            <a:xfrm>
              <a:off x="4477" y="437"/>
              <a:ext cx="6" cy="2"/>
            </a:xfrm>
            <a:custGeom>
              <a:avLst/>
              <a:gdLst>
                <a:gd name="T0" fmla="*/ 0 w 6"/>
                <a:gd name="T1" fmla="*/ 2 h 2"/>
                <a:gd name="T2" fmla="*/ 2 w 6"/>
                <a:gd name="T3" fmla="*/ 0 h 2"/>
                <a:gd name="T4" fmla="*/ 6 w 6"/>
                <a:gd name="T5" fmla="*/ 2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lnTo>
                    <a:pt x="2" y="0"/>
                  </a:lnTo>
                  <a:lnTo>
                    <a:pt x="6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" name="Freeform 381"/>
            <p:cNvSpPr>
              <a:spLocks/>
            </p:cNvSpPr>
            <p:nvPr/>
          </p:nvSpPr>
          <p:spPr bwMode="gray">
            <a:xfrm>
              <a:off x="4479" y="427"/>
              <a:ext cx="7" cy="12"/>
            </a:xfrm>
            <a:custGeom>
              <a:avLst/>
              <a:gdLst>
                <a:gd name="T0" fmla="*/ 4 w 7"/>
                <a:gd name="T1" fmla="*/ 12 h 12"/>
                <a:gd name="T2" fmla="*/ 5 w 7"/>
                <a:gd name="T3" fmla="*/ 10 h 12"/>
                <a:gd name="T4" fmla="*/ 5 w 7"/>
                <a:gd name="T5" fmla="*/ 8 h 12"/>
                <a:gd name="T6" fmla="*/ 7 w 7"/>
                <a:gd name="T7" fmla="*/ 8 h 12"/>
                <a:gd name="T8" fmla="*/ 7 w 7"/>
                <a:gd name="T9" fmla="*/ 4 h 12"/>
                <a:gd name="T10" fmla="*/ 5 w 7"/>
                <a:gd name="T11" fmla="*/ 2 h 12"/>
                <a:gd name="T12" fmla="*/ 4 w 7"/>
                <a:gd name="T13" fmla="*/ 2 h 12"/>
                <a:gd name="T14" fmla="*/ 0 w 7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12">
                  <a:moveTo>
                    <a:pt x="4" y="12"/>
                  </a:moveTo>
                  <a:lnTo>
                    <a:pt x="5" y="10"/>
                  </a:lnTo>
                  <a:lnTo>
                    <a:pt x="5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5" y="2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" name="Freeform 382"/>
            <p:cNvSpPr>
              <a:spLocks/>
            </p:cNvSpPr>
            <p:nvPr/>
          </p:nvSpPr>
          <p:spPr bwMode="gray">
            <a:xfrm>
              <a:off x="4474" y="427"/>
              <a:ext cx="5" cy="12"/>
            </a:xfrm>
            <a:custGeom>
              <a:avLst/>
              <a:gdLst>
                <a:gd name="T0" fmla="*/ 5 w 5"/>
                <a:gd name="T1" fmla="*/ 0 h 12"/>
                <a:gd name="T2" fmla="*/ 3 w 5"/>
                <a:gd name="T3" fmla="*/ 2 h 12"/>
                <a:gd name="T4" fmla="*/ 2 w 5"/>
                <a:gd name="T5" fmla="*/ 6 h 12"/>
                <a:gd name="T6" fmla="*/ 0 w 5"/>
                <a:gd name="T7" fmla="*/ 8 h 12"/>
                <a:gd name="T8" fmla="*/ 0 w 5"/>
                <a:gd name="T9" fmla="*/ 1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lnTo>
                    <a:pt x="3" y="2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" name="Freeform 383"/>
            <p:cNvSpPr>
              <a:spLocks/>
            </p:cNvSpPr>
            <p:nvPr/>
          </p:nvSpPr>
          <p:spPr bwMode="gray">
            <a:xfrm>
              <a:off x="4284" y="1678"/>
              <a:ext cx="4" cy="1"/>
            </a:xfrm>
            <a:custGeom>
              <a:avLst/>
              <a:gdLst>
                <a:gd name="T0" fmla="*/ 2 w 4"/>
                <a:gd name="T1" fmla="*/ 0 h 1"/>
                <a:gd name="T2" fmla="*/ 2 w 4"/>
                <a:gd name="T3" fmla="*/ 0 h 1"/>
                <a:gd name="T4" fmla="*/ 0 w 4"/>
                <a:gd name="T5" fmla="*/ 0 h 1"/>
                <a:gd name="T6" fmla="*/ 2 w 4"/>
                <a:gd name="T7" fmla="*/ 0 h 1"/>
                <a:gd name="T8" fmla="*/ 2 w 4"/>
                <a:gd name="T9" fmla="*/ 0 h 1"/>
                <a:gd name="T10" fmla="*/ 4 w 4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" name="Freeform 384"/>
            <p:cNvSpPr>
              <a:spLocks/>
            </p:cNvSpPr>
            <p:nvPr/>
          </p:nvSpPr>
          <p:spPr bwMode="gray">
            <a:xfrm>
              <a:off x="4284" y="1673"/>
              <a:ext cx="6" cy="9"/>
            </a:xfrm>
            <a:custGeom>
              <a:avLst/>
              <a:gdLst>
                <a:gd name="T0" fmla="*/ 0 w 6"/>
                <a:gd name="T1" fmla="*/ 0 h 9"/>
                <a:gd name="T2" fmla="*/ 0 w 6"/>
                <a:gd name="T3" fmla="*/ 5 h 9"/>
                <a:gd name="T4" fmla="*/ 2 w 6"/>
                <a:gd name="T5" fmla="*/ 7 h 9"/>
                <a:gd name="T6" fmla="*/ 6 w 6"/>
                <a:gd name="T7" fmla="*/ 9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6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" name="Freeform 385"/>
            <p:cNvSpPr>
              <a:spLocks/>
            </p:cNvSpPr>
            <p:nvPr/>
          </p:nvSpPr>
          <p:spPr bwMode="gray">
            <a:xfrm>
              <a:off x="4663" y="1834"/>
              <a:ext cx="11" cy="8"/>
            </a:xfrm>
            <a:custGeom>
              <a:avLst/>
              <a:gdLst>
                <a:gd name="T0" fmla="*/ 0 w 11"/>
                <a:gd name="T1" fmla="*/ 6 h 8"/>
                <a:gd name="T2" fmla="*/ 4 w 11"/>
                <a:gd name="T3" fmla="*/ 8 h 8"/>
                <a:gd name="T4" fmla="*/ 6 w 11"/>
                <a:gd name="T5" fmla="*/ 6 h 8"/>
                <a:gd name="T6" fmla="*/ 9 w 11"/>
                <a:gd name="T7" fmla="*/ 4 h 8"/>
                <a:gd name="T8" fmla="*/ 11 w 11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8">
                  <a:moveTo>
                    <a:pt x="0" y="6"/>
                  </a:moveTo>
                  <a:lnTo>
                    <a:pt x="4" y="8"/>
                  </a:lnTo>
                  <a:lnTo>
                    <a:pt x="6" y="6"/>
                  </a:lnTo>
                  <a:lnTo>
                    <a:pt x="9" y="4"/>
                  </a:lnTo>
                  <a:lnTo>
                    <a:pt x="11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" name="Freeform 386"/>
            <p:cNvSpPr>
              <a:spLocks/>
            </p:cNvSpPr>
            <p:nvPr/>
          </p:nvSpPr>
          <p:spPr bwMode="gray">
            <a:xfrm>
              <a:off x="4665" y="1836"/>
              <a:ext cx="6" cy="4"/>
            </a:xfrm>
            <a:custGeom>
              <a:avLst/>
              <a:gdLst>
                <a:gd name="T0" fmla="*/ 6 w 6"/>
                <a:gd name="T1" fmla="*/ 4 h 4"/>
                <a:gd name="T2" fmla="*/ 4 w 6"/>
                <a:gd name="T3" fmla="*/ 4 h 4"/>
                <a:gd name="T4" fmla="*/ 2 w 6"/>
                <a:gd name="T5" fmla="*/ 4 h 4"/>
                <a:gd name="T6" fmla="*/ 2 w 6"/>
                <a:gd name="T7" fmla="*/ 2 h 4"/>
                <a:gd name="T8" fmla="*/ 0 w 6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4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5" name="Freeform 387"/>
            <p:cNvSpPr>
              <a:spLocks/>
            </p:cNvSpPr>
            <p:nvPr/>
          </p:nvSpPr>
          <p:spPr bwMode="gray">
            <a:xfrm>
              <a:off x="4662" y="689"/>
              <a:ext cx="10" cy="5"/>
            </a:xfrm>
            <a:custGeom>
              <a:avLst/>
              <a:gdLst>
                <a:gd name="T0" fmla="*/ 0 w 10"/>
                <a:gd name="T1" fmla="*/ 0 h 5"/>
                <a:gd name="T2" fmla="*/ 1 w 10"/>
                <a:gd name="T3" fmla="*/ 2 h 5"/>
                <a:gd name="T4" fmla="*/ 3 w 10"/>
                <a:gd name="T5" fmla="*/ 2 h 5"/>
                <a:gd name="T6" fmla="*/ 7 w 10"/>
                <a:gd name="T7" fmla="*/ 4 h 5"/>
                <a:gd name="T8" fmla="*/ 10 w 10"/>
                <a:gd name="T9" fmla="*/ 5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1" y="2"/>
                  </a:lnTo>
                  <a:lnTo>
                    <a:pt x="3" y="2"/>
                  </a:lnTo>
                  <a:lnTo>
                    <a:pt x="7" y="4"/>
                  </a:lnTo>
                  <a:lnTo>
                    <a:pt x="10" y="5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6" name="Freeform 388"/>
            <p:cNvSpPr>
              <a:spLocks/>
            </p:cNvSpPr>
            <p:nvPr/>
          </p:nvSpPr>
          <p:spPr bwMode="gray">
            <a:xfrm>
              <a:off x="4663" y="687"/>
              <a:ext cx="6" cy="9"/>
            </a:xfrm>
            <a:custGeom>
              <a:avLst/>
              <a:gdLst>
                <a:gd name="T0" fmla="*/ 0 w 6"/>
                <a:gd name="T1" fmla="*/ 9 h 9"/>
                <a:gd name="T2" fmla="*/ 2 w 6"/>
                <a:gd name="T3" fmla="*/ 4 h 9"/>
                <a:gd name="T4" fmla="*/ 6 w 6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9">
                  <a:moveTo>
                    <a:pt x="0" y="9"/>
                  </a:moveTo>
                  <a:lnTo>
                    <a:pt x="2" y="4"/>
                  </a:lnTo>
                  <a:lnTo>
                    <a:pt x="6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" name="Freeform 389"/>
            <p:cNvSpPr>
              <a:spLocks/>
            </p:cNvSpPr>
            <p:nvPr/>
          </p:nvSpPr>
          <p:spPr bwMode="gray">
            <a:xfrm>
              <a:off x="4874" y="1703"/>
              <a:ext cx="2" cy="4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2 h 4"/>
                <a:gd name="T4" fmla="*/ 2 w 2"/>
                <a:gd name="T5" fmla="*/ 4 h 4"/>
                <a:gd name="T6" fmla="*/ 0 w 2"/>
                <a:gd name="T7" fmla="*/ 4 h 4"/>
                <a:gd name="T8" fmla="*/ 0 w 2"/>
                <a:gd name="T9" fmla="*/ 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" name="Freeform 390"/>
            <p:cNvSpPr>
              <a:spLocks/>
            </p:cNvSpPr>
            <p:nvPr/>
          </p:nvSpPr>
          <p:spPr bwMode="gray">
            <a:xfrm>
              <a:off x="4869" y="1707"/>
              <a:ext cx="14" cy="1"/>
            </a:xfrm>
            <a:custGeom>
              <a:avLst/>
              <a:gdLst>
                <a:gd name="T0" fmla="*/ 0 w 14"/>
                <a:gd name="T1" fmla="*/ 1 h 1"/>
                <a:gd name="T2" fmla="*/ 3 w 14"/>
                <a:gd name="T3" fmla="*/ 0 h 1"/>
                <a:gd name="T4" fmla="*/ 9 w 14"/>
                <a:gd name="T5" fmla="*/ 0 h 1"/>
                <a:gd name="T6" fmla="*/ 14 w 14"/>
                <a:gd name="T7" fmla="*/ 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3" y="0"/>
                  </a:lnTo>
                  <a:lnTo>
                    <a:pt x="9" y="0"/>
                  </a:lnTo>
                  <a:lnTo>
                    <a:pt x="14" y="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" name="Freeform 391"/>
            <p:cNvSpPr>
              <a:spLocks/>
            </p:cNvSpPr>
            <p:nvPr/>
          </p:nvSpPr>
          <p:spPr bwMode="gray">
            <a:xfrm>
              <a:off x="4871" y="1703"/>
              <a:ext cx="10" cy="2"/>
            </a:xfrm>
            <a:custGeom>
              <a:avLst/>
              <a:gdLst>
                <a:gd name="T0" fmla="*/ 0 w 10"/>
                <a:gd name="T1" fmla="*/ 2 h 2"/>
                <a:gd name="T2" fmla="*/ 3 w 10"/>
                <a:gd name="T3" fmla="*/ 0 h 2"/>
                <a:gd name="T4" fmla="*/ 7 w 10"/>
                <a:gd name="T5" fmla="*/ 0 h 2"/>
                <a:gd name="T6" fmla="*/ 10 w 1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0" name="Freeform 392"/>
            <p:cNvSpPr>
              <a:spLocks/>
            </p:cNvSpPr>
            <p:nvPr/>
          </p:nvSpPr>
          <p:spPr bwMode="gray">
            <a:xfrm>
              <a:off x="4881" y="1703"/>
              <a:ext cx="2" cy="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 h 5"/>
                <a:gd name="T4" fmla="*/ 2 w 2"/>
                <a:gd name="T5" fmla="*/ 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0" y="2"/>
                  </a:lnTo>
                  <a:lnTo>
                    <a:pt x="2" y="5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" name="Freeform 393"/>
            <p:cNvSpPr>
              <a:spLocks/>
            </p:cNvSpPr>
            <p:nvPr/>
          </p:nvSpPr>
          <p:spPr bwMode="gray">
            <a:xfrm>
              <a:off x="4869" y="1705"/>
              <a:ext cx="2" cy="3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2 h 3"/>
                <a:gd name="T4" fmla="*/ 2 w 2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2" name="Freeform 394"/>
            <p:cNvSpPr>
              <a:spLocks/>
            </p:cNvSpPr>
            <p:nvPr/>
          </p:nvSpPr>
          <p:spPr bwMode="gray">
            <a:xfrm>
              <a:off x="4881" y="898"/>
              <a:ext cx="2" cy="13"/>
            </a:xfrm>
            <a:custGeom>
              <a:avLst/>
              <a:gdLst>
                <a:gd name="T0" fmla="*/ 2 w 2"/>
                <a:gd name="T1" fmla="*/ 13 h 13"/>
                <a:gd name="T2" fmla="*/ 0 w 2"/>
                <a:gd name="T3" fmla="*/ 9 h 13"/>
                <a:gd name="T4" fmla="*/ 0 w 2"/>
                <a:gd name="T5" fmla="*/ 5 h 13"/>
                <a:gd name="T6" fmla="*/ 0 w 2"/>
                <a:gd name="T7" fmla="*/ 3 h 13"/>
                <a:gd name="T8" fmla="*/ 0 w 2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3">
                  <a:moveTo>
                    <a:pt x="2" y="13"/>
                  </a:move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3" name="Freeform 395"/>
            <p:cNvSpPr>
              <a:spLocks/>
            </p:cNvSpPr>
            <p:nvPr/>
          </p:nvSpPr>
          <p:spPr bwMode="gray">
            <a:xfrm>
              <a:off x="4876" y="903"/>
              <a:ext cx="10" cy="1"/>
            </a:xfrm>
            <a:custGeom>
              <a:avLst/>
              <a:gdLst>
                <a:gd name="T0" fmla="*/ 0 w 10"/>
                <a:gd name="T1" fmla="*/ 0 h 1"/>
                <a:gd name="T2" fmla="*/ 3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10 w 10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" name="Freeform 396"/>
            <p:cNvSpPr>
              <a:spLocks/>
            </p:cNvSpPr>
            <p:nvPr/>
          </p:nvSpPr>
          <p:spPr bwMode="gray">
            <a:xfrm>
              <a:off x="4883" y="567"/>
              <a:ext cx="1" cy="13"/>
            </a:xfrm>
            <a:custGeom>
              <a:avLst/>
              <a:gdLst>
                <a:gd name="T0" fmla="*/ 0 w 1"/>
                <a:gd name="T1" fmla="*/ 13 h 13"/>
                <a:gd name="T2" fmla="*/ 0 w 1"/>
                <a:gd name="T3" fmla="*/ 9 h 13"/>
                <a:gd name="T4" fmla="*/ 0 w 1"/>
                <a:gd name="T5" fmla="*/ 5 h 13"/>
                <a:gd name="T6" fmla="*/ 0 w 1"/>
                <a:gd name="T7" fmla="*/ 3 h 13"/>
                <a:gd name="T8" fmla="*/ 0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0" y="13"/>
                  </a:move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" name="Freeform 397"/>
            <p:cNvSpPr>
              <a:spLocks/>
            </p:cNvSpPr>
            <p:nvPr/>
          </p:nvSpPr>
          <p:spPr bwMode="gray">
            <a:xfrm>
              <a:off x="4876" y="572"/>
              <a:ext cx="16" cy="2"/>
            </a:xfrm>
            <a:custGeom>
              <a:avLst/>
              <a:gdLst>
                <a:gd name="T0" fmla="*/ 0 w 16"/>
                <a:gd name="T1" fmla="*/ 2 h 2"/>
                <a:gd name="T2" fmla="*/ 5 w 16"/>
                <a:gd name="T3" fmla="*/ 0 h 2"/>
                <a:gd name="T4" fmla="*/ 10 w 16"/>
                <a:gd name="T5" fmla="*/ 0 h 2"/>
                <a:gd name="T6" fmla="*/ 16 w 16"/>
                <a:gd name="T7" fmla="*/ 2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2">
                  <a:moveTo>
                    <a:pt x="0" y="2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6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" name="Freeform 398"/>
            <p:cNvSpPr>
              <a:spLocks/>
            </p:cNvSpPr>
            <p:nvPr/>
          </p:nvSpPr>
          <p:spPr bwMode="gray">
            <a:xfrm>
              <a:off x="4878" y="580"/>
              <a:ext cx="12" cy="2"/>
            </a:xfrm>
            <a:custGeom>
              <a:avLst/>
              <a:gdLst>
                <a:gd name="T0" fmla="*/ 0 w 12"/>
                <a:gd name="T1" fmla="*/ 2 h 2"/>
                <a:gd name="T2" fmla="*/ 5 w 12"/>
                <a:gd name="T3" fmla="*/ 0 h 2"/>
                <a:gd name="T4" fmla="*/ 12 w 12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lnTo>
                    <a:pt x="5" y="0"/>
                  </a:lnTo>
                  <a:lnTo>
                    <a:pt x="1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" name="Freeform 399"/>
            <p:cNvSpPr>
              <a:spLocks/>
            </p:cNvSpPr>
            <p:nvPr/>
          </p:nvSpPr>
          <p:spPr bwMode="gray">
            <a:xfrm>
              <a:off x="4890" y="568"/>
              <a:ext cx="5" cy="12"/>
            </a:xfrm>
            <a:custGeom>
              <a:avLst/>
              <a:gdLst>
                <a:gd name="T0" fmla="*/ 0 w 5"/>
                <a:gd name="T1" fmla="*/ 12 h 12"/>
                <a:gd name="T2" fmla="*/ 0 w 5"/>
                <a:gd name="T3" fmla="*/ 8 h 12"/>
                <a:gd name="T4" fmla="*/ 2 w 5"/>
                <a:gd name="T5" fmla="*/ 6 h 12"/>
                <a:gd name="T6" fmla="*/ 3 w 5"/>
                <a:gd name="T7" fmla="*/ 2 h 12"/>
                <a:gd name="T8" fmla="*/ 5 w 5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2">
                  <a:moveTo>
                    <a:pt x="0" y="12"/>
                  </a:moveTo>
                  <a:lnTo>
                    <a:pt x="0" y="8"/>
                  </a:lnTo>
                  <a:lnTo>
                    <a:pt x="2" y="6"/>
                  </a:lnTo>
                  <a:lnTo>
                    <a:pt x="3" y="2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" name="Freeform 400"/>
            <p:cNvSpPr>
              <a:spLocks/>
            </p:cNvSpPr>
            <p:nvPr/>
          </p:nvSpPr>
          <p:spPr bwMode="gray">
            <a:xfrm>
              <a:off x="4871" y="567"/>
              <a:ext cx="24" cy="3"/>
            </a:xfrm>
            <a:custGeom>
              <a:avLst/>
              <a:gdLst>
                <a:gd name="T0" fmla="*/ 24 w 24"/>
                <a:gd name="T1" fmla="*/ 1 h 3"/>
                <a:gd name="T2" fmla="*/ 17 w 24"/>
                <a:gd name="T3" fmla="*/ 0 h 3"/>
                <a:gd name="T4" fmla="*/ 12 w 24"/>
                <a:gd name="T5" fmla="*/ 0 h 3"/>
                <a:gd name="T6" fmla="*/ 7 w 24"/>
                <a:gd name="T7" fmla="*/ 0 h 3"/>
                <a:gd name="T8" fmla="*/ 0 w 24"/>
                <a:gd name="T9" fmla="*/ 3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">
                  <a:moveTo>
                    <a:pt x="24" y="1"/>
                  </a:moveTo>
                  <a:lnTo>
                    <a:pt x="17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0" y="3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" name="Freeform 401"/>
            <p:cNvSpPr>
              <a:spLocks/>
            </p:cNvSpPr>
            <p:nvPr/>
          </p:nvSpPr>
          <p:spPr bwMode="gray">
            <a:xfrm>
              <a:off x="4871" y="570"/>
              <a:ext cx="7" cy="12"/>
            </a:xfrm>
            <a:custGeom>
              <a:avLst/>
              <a:gdLst>
                <a:gd name="T0" fmla="*/ 0 w 7"/>
                <a:gd name="T1" fmla="*/ 0 h 12"/>
                <a:gd name="T2" fmla="*/ 3 w 7"/>
                <a:gd name="T3" fmla="*/ 2 h 12"/>
                <a:gd name="T4" fmla="*/ 5 w 7"/>
                <a:gd name="T5" fmla="*/ 4 h 12"/>
                <a:gd name="T6" fmla="*/ 7 w 7"/>
                <a:gd name="T7" fmla="*/ 8 h 12"/>
                <a:gd name="T8" fmla="*/ 7 w 7"/>
                <a:gd name="T9" fmla="*/ 1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7" y="1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" name="Freeform 402"/>
            <p:cNvSpPr>
              <a:spLocks/>
            </p:cNvSpPr>
            <p:nvPr/>
          </p:nvSpPr>
          <p:spPr bwMode="gray">
            <a:xfrm>
              <a:off x="5137" y="1806"/>
              <a:ext cx="11" cy="6"/>
            </a:xfrm>
            <a:custGeom>
              <a:avLst/>
              <a:gdLst>
                <a:gd name="T0" fmla="*/ 0 w 11"/>
                <a:gd name="T1" fmla="*/ 6 h 6"/>
                <a:gd name="T2" fmla="*/ 4 w 11"/>
                <a:gd name="T3" fmla="*/ 6 h 6"/>
                <a:gd name="T4" fmla="*/ 6 w 11"/>
                <a:gd name="T5" fmla="*/ 6 h 6"/>
                <a:gd name="T6" fmla="*/ 7 w 11"/>
                <a:gd name="T7" fmla="*/ 4 h 6"/>
                <a:gd name="T8" fmla="*/ 11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4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" name="Freeform 403"/>
            <p:cNvSpPr>
              <a:spLocks/>
            </p:cNvSpPr>
            <p:nvPr/>
          </p:nvSpPr>
          <p:spPr bwMode="gray">
            <a:xfrm>
              <a:off x="5160" y="659"/>
              <a:ext cx="2" cy="13"/>
            </a:xfrm>
            <a:custGeom>
              <a:avLst/>
              <a:gdLst>
                <a:gd name="T0" fmla="*/ 2 w 2"/>
                <a:gd name="T1" fmla="*/ 13 h 13"/>
                <a:gd name="T2" fmla="*/ 2 w 2"/>
                <a:gd name="T3" fmla="*/ 9 h 13"/>
                <a:gd name="T4" fmla="*/ 2 w 2"/>
                <a:gd name="T5" fmla="*/ 7 h 13"/>
                <a:gd name="T6" fmla="*/ 0 w 2"/>
                <a:gd name="T7" fmla="*/ 4 h 13"/>
                <a:gd name="T8" fmla="*/ 0 w 2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3">
                  <a:moveTo>
                    <a:pt x="2" y="13"/>
                  </a:moveTo>
                  <a:lnTo>
                    <a:pt x="2" y="9"/>
                  </a:lnTo>
                  <a:lnTo>
                    <a:pt x="2" y="7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" name="Freeform 404"/>
            <p:cNvSpPr>
              <a:spLocks/>
            </p:cNvSpPr>
            <p:nvPr/>
          </p:nvSpPr>
          <p:spPr bwMode="gray">
            <a:xfrm>
              <a:off x="5155" y="666"/>
              <a:ext cx="12" cy="1"/>
            </a:xfrm>
            <a:custGeom>
              <a:avLst/>
              <a:gdLst>
                <a:gd name="T0" fmla="*/ 12 w 12"/>
                <a:gd name="T1" fmla="*/ 0 h 1"/>
                <a:gd name="T2" fmla="*/ 9 w 12"/>
                <a:gd name="T3" fmla="*/ 0 h 1"/>
                <a:gd name="T4" fmla="*/ 7 w 12"/>
                <a:gd name="T5" fmla="*/ 0 h 1"/>
                <a:gd name="T6" fmla="*/ 3 w 12"/>
                <a:gd name="T7" fmla="*/ 0 h 1"/>
                <a:gd name="T8" fmla="*/ 0 w 1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9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3" name="Freeform 405"/>
            <p:cNvSpPr>
              <a:spLocks/>
            </p:cNvSpPr>
            <p:nvPr/>
          </p:nvSpPr>
          <p:spPr bwMode="gray">
            <a:xfrm>
              <a:off x="5425" y="1607"/>
              <a:ext cx="6" cy="5"/>
            </a:xfrm>
            <a:custGeom>
              <a:avLst/>
              <a:gdLst>
                <a:gd name="T0" fmla="*/ 0 w 6"/>
                <a:gd name="T1" fmla="*/ 5 h 5"/>
                <a:gd name="T2" fmla="*/ 2 w 6"/>
                <a:gd name="T3" fmla="*/ 5 h 5"/>
                <a:gd name="T4" fmla="*/ 4 w 6"/>
                <a:gd name="T5" fmla="*/ 4 h 5"/>
                <a:gd name="T6" fmla="*/ 6 w 6"/>
                <a:gd name="T7" fmla="*/ 2 h 5"/>
                <a:gd name="T8" fmla="*/ 6 w 6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2" y="5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4" name="Freeform 406"/>
            <p:cNvSpPr>
              <a:spLocks/>
            </p:cNvSpPr>
            <p:nvPr/>
          </p:nvSpPr>
          <p:spPr bwMode="gray">
            <a:xfrm>
              <a:off x="5459" y="491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1 w 3"/>
                <a:gd name="T5" fmla="*/ 0 h 2"/>
                <a:gd name="T6" fmla="*/ 3 w 3"/>
                <a:gd name="T7" fmla="*/ 0 h 2"/>
                <a:gd name="T8" fmla="*/ 1 w 3"/>
                <a:gd name="T9" fmla="*/ 0 h 2"/>
                <a:gd name="T10" fmla="*/ 1 w 3"/>
                <a:gd name="T11" fmla="*/ 2 h 2"/>
                <a:gd name="T12" fmla="*/ 0 w 3"/>
                <a:gd name="T13" fmla="*/ 2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" name="Freeform 407"/>
            <p:cNvSpPr>
              <a:spLocks/>
            </p:cNvSpPr>
            <p:nvPr/>
          </p:nvSpPr>
          <p:spPr bwMode="gray">
            <a:xfrm>
              <a:off x="5457" y="488"/>
              <a:ext cx="5" cy="9"/>
            </a:xfrm>
            <a:custGeom>
              <a:avLst/>
              <a:gdLst>
                <a:gd name="T0" fmla="*/ 5 w 5"/>
                <a:gd name="T1" fmla="*/ 9 h 9"/>
                <a:gd name="T2" fmla="*/ 5 w 5"/>
                <a:gd name="T3" fmla="*/ 5 h 9"/>
                <a:gd name="T4" fmla="*/ 3 w 5"/>
                <a:gd name="T5" fmla="*/ 1 h 9"/>
                <a:gd name="T6" fmla="*/ 0 w 5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9">
                  <a:moveTo>
                    <a:pt x="5" y="9"/>
                  </a:moveTo>
                  <a:lnTo>
                    <a:pt x="5" y="5"/>
                  </a:lnTo>
                  <a:lnTo>
                    <a:pt x="3" y="1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" name="Freeform 408"/>
            <p:cNvSpPr>
              <a:spLocks/>
            </p:cNvSpPr>
            <p:nvPr/>
          </p:nvSpPr>
          <p:spPr bwMode="gray">
            <a:xfrm>
              <a:off x="5639" y="702"/>
              <a:ext cx="4" cy="11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2 h 11"/>
                <a:gd name="T4" fmla="*/ 4 w 4"/>
                <a:gd name="T5" fmla="*/ 4 h 11"/>
                <a:gd name="T6" fmla="*/ 4 w 4"/>
                <a:gd name="T7" fmla="*/ 8 h 11"/>
                <a:gd name="T8" fmla="*/ 4 w 4"/>
                <a:gd name="T9" fmla="*/ 1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11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7" name="Freeform 409"/>
            <p:cNvSpPr>
              <a:spLocks/>
            </p:cNvSpPr>
            <p:nvPr/>
          </p:nvSpPr>
          <p:spPr bwMode="gray">
            <a:xfrm>
              <a:off x="5639" y="704"/>
              <a:ext cx="4" cy="6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0 h 6"/>
                <a:gd name="T4" fmla="*/ 4 w 4"/>
                <a:gd name="T5" fmla="*/ 2 h 6"/>
                <a:gd name="T6" fmla="*/ 4 w 4"/>
                <a:gd name="T7" fmla="*/ 4 h 6"/>
                <a:gd name="T8" fmla="*/ 4 w 4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6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" name="Freeform 410"/>
            <p:cNvSpPr>
              <a:spLocks/>
            </p:cNvSpPr>
            <p:nvPr/>
          </p:nvSpPr>
          <p:spPr bwMode="gray">
            <a:xfrm>
              <a:off x="5622" y="1172"/>
              <a:ext cx="3" cy="2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2 h 2"/>
                <a:gd name="T4" fmla="*/ 3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2" y="2"/>
                  </a:lnTo>
                  <a:lnTo>
                    <a:pt x="3" y="2"/>
                  </a:lnTo>
                  <a:lnTo>
                    <a:pt x="3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" name="Freeform 411"/>
            <p:cNvSpPr>
              <a:spLocks/>
            </p:cNvSpPr>
            <p:nvPr/>
          </p:nvSpPr>
          <p:spPr bwMode="gray">
            <a:xfrm>
              <a:off x="5622" y="1169"/>
              <a:ext cx="3" cy="9"/>
            </a:xfrm>
            <a:custGeom>
              <a:avLst/>
              <a:gdLst>
                <a:gd name="T0" fmla="*/ 3 w 3"/>
                <a:gd name="T1" fmla="*/ 0 h 9"/>
                <a:gd name="T2" fmla="*/ 3 w 3"/>
                <a:gd name="T3" fmla="*/ 3 h 9"/>
                <a:gd name="T4" fmla="*/ 3 w 3"/>
                <a:gd name="T5" fmla="*/ 7 h 9"/>
                <a:gd name="T6" fmla="*/ 0 w 3"/>
                <a:gd name="T7" fmla="*/ 9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lnTo>
                    <a:pt x="3" y="3"/>
                  </a:lnTo>
                  <a:lnTo>
                    <a:pt x="3" y="7"/>
                  </a:lnTo>
                  <a:lnTo>
                    <a:pt x="0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0" name="Freeform 412"/>
            <p:cNvSpPr>
              <a:spLocks/>
            </p:cNvSpPr>
            <p:nvPr/>
          </p:nvSpPr>
          <p:spPr bwMode="gray">
            <a:xfrm>
              <a:off x="4028" y="1263"/>
              <a:ext cx="4" cy="1"/>
            </a:xfrm>
            <a:custGeom>
              <a:avLst/>
              <a:gdLst>
                <a:gd name="T0" fmla="*/ 2 w 4"/>
                <a:gd name="T1" fmla="*/ 0 h 1"/>
                <a:gd name="T2" fmla="*/ 2 w 4"/>
                <a:gd name="T3" fmla="*/ 0 h 1"/>
                <a:gd name="T4" fmla="*/ 0 w 4"/>
                <a:gd name="T5" fmla="*/ 0 h 1"/>
                <a:gd name="T6" fmla="*/ 0 w 4"/>
                <a:gd name="T7" fmla="*/ 1 h 1"/>
                <a:gd name="T8" fmla="*/ 2 w 4"/>
                <a:gd name="T9" fmla="*/ 0 h 1"/>
                <a:gd name="T10" fmla="*/ 4 w 4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1" name="Freeform 413"/>
            <p:cNvSpPr>
              <a:spLocks/>
            </p:cNvSpPr>
            <p:nvPr/>
          </p:nvSpPr>
          <p:spPr bwMode="gray">
            <a:xfrm>
              <a:off x="4028" y="1257"/>
              <a:ext cx="5" cy="9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6 h 9"/>
                <a:gd name="T4" fmla="*/ 2 w 5"/>
                <a:gd name="T5" fmla="*/ 7 h 9"/>
                <a:gd name="T6" fmla="*/ 5 w 5"/>
                <a:gd name="T7" fmla="*/ 9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lnTo>
                    <a:pt x="0" y="6"/>
                  </a:lnTo>
                  <a:lnTo>
                    <a:pt x="2" y="7"/>
                  </a:lnTo>
                  <a:lnTo>
                    <a:pt x="5" y="9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2" name="Freeform 414"/>
            <p:cNvSpPr>
              <a:spLocks/>
            </p:cNvSpPr>
            <p:nvPr/>
          </p:nvSpPr>
          <p:spPr bwMode="gray">
            <a:xfrm>
              <a:off x="4934" y="1626"/>
              <a:ext cx="10" cy="3"/>
            </a:xfrm>
            <a:custGeom>
              <a:avLst/>
              <a:gdLst>
                <a:gd name="T0" fmla="*/ 0 w 10"/>
                <a:gd name="T1" fmla="*/ 0 h 3"/>
                <a:gd name="T2" fmla="*/ 2 w 10"/>
                <a:gd name="T3" fmla="*/ 2 h 3"/>
                <a:gd name="T4" fmla="*/ 5 w 10"/>
                <a:gd name="T5" fmla="*/ 3 h 3"/>
                <a:gd name="T6" fmla="*/ 9 w 10"/>
                <a:gd name="T7" fmla="*/ 3 h 3"/>
                <a:gd name="T8" fmla="*/ 10 w 10"/>
                <a:gd name="T9" fmla="*/ 3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2" y="2"/>
                  </a:lnTo>
                  <a:lnTo>
                    <a:pt x="5" y="3"/>
                  </a:lnTo>
                  <a:lnTo>
                    <a:pt x="9" y="3"/>
                  </a:lnTo>
                  <a:lnTo>
                    <a:pt x="10" y="3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3" name="Freeform 415"/>
            <p:cNvSpPr>
              <a:spLocks/>
            </p:cNvSpPr>
            <p:nvPr/>
          </p:nvSpPr>
          <p:spPr bwMode="gray">
            <a:xfrm>
              <a:off x="4936" y="1626"/>
              <a:ext cx="7" cy="5"/>
            </a:xfrm>
            <a:custGeom>
              <a:avLst/>
              <a:gdLst>
                <a:gd name="T0" fmla="*/ 0 w 7"/>
                <a:gd name="T1" fmla="*/ 5 h 5"/>
                <a:gd name="T2" fmla="*/ 1 w 7"/>
                <a:gd name="T3" fmla="*/ 5 h 5"/>
                <a:gd name="T4" fmla="*/ 3 w 7"/>
                <a:gd name="T5" fmla="*/ 3 h 5"/>
                <a:gd name="T6" fmla="*/ 5 w 7"/>
                <a:gd name="T7" fmla="*/ 2 h 5"/>
                <a:gd name="T8" fmla="*/ 7 w 7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1" y="5"/>
                  </a:lnTo>
                  <a:lnTo>
                    <a:pt x="3" y="3"/>
                  </a:lnTo>
                  <a:lnTo>
                    <a:pt x="5" y="2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4" name="Freeform 416"/>
            <p:cNvSpPr>
              <a:spLocks/>
            </p:cNvSpPr>
            <p:nvPr/>
          </p:nvSpPr>
          <p:spPr bwMode="gray">
            <a:xfrm>
              <a:off x="4016" y="787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2 w 7"/>
                <a:gd name="T5" fmla="*/ 2 h 7"/>
                <a:gd name="T6" fmla="*/ 3 w 7"/>
                <a:gd name="T7" fmla="*/ 0 h 7"/>
                <a:gd name="T8" fmla="*/ 7 w 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5" name="Freeform 417"/>
            <p:cNvSpPr>
              <a:spLocks/>
            </p:cNvSpPr>
            <p:nvPr/>
          </p:nvSpPr>
          <p:spPr bwMode="gray">
            <a:xfrm>
              <a:off x="4016" y="789"/>
              <a:ext cx="2" cy="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1 h 3"/>
                <a:gd name="T6" fmla="*/ 0 w 2"/>
                <a:gd name="T7" fmla="*/ 0 h 3"/>
                <a:gd name="T8" fmla="*/ 2 w 2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" name="Freeform 418"/>
            <p:cNvSpPr>
              <a:spLocks/>
            </p:cNvSpPr>
            <p:nvPr/>
          </p:nvSpPr>
          <p:spPr bwMode="gray">
            <a:xfrm>
              <a:off x="4939" y="1133"/>
              <a:ext cx="11" cy="7"/>
            </a:xfrm>
            <a:custGeom>
              <a:avLst/>
              <a:gdLst>
                <a:gd name="T0" fmla="*/ 0 w 11"/>
                <a:gd name="T1" fmla="*/ 0 h 7"/>
                <a:gd name="T2" fmla="*/ 4 w 11"/>
                <a:gd name="T3" fmla="*/ 2 h 7"/>
                <a:gd name="T4" fmla="*/ 5 w 11"/>
                <a:gd name="T5" fmla="*/ 2 h 7"/>
                <a:gd name="T6" fmla="*/ 9 w 11"/>
                <a:gd name="T7" fmla="*/ 4 h 7"/>
                <a:gd name="T8" fmla="*/ 11 w 11"/>
                <a:gd name="T9" fmla="*/ 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4" y="2"/>
                  </a:lnTo>
                  <a:lnTo>
                    <a:pt x="5" y="2"/>
                  </a:lnTo>
                  <a:lnTo>
                    <a:pt x="9" y="4"/>
                  </a:lnTo>
                  <a:lnTo>
                    <a:pt x="11" y="7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7" name="Freeform 419"/>
            <p:cNvSpPr>
              <a:spLocks/>
            </p:cNvSpPr>
            <p:nvPr/>
          </p:nvSpPr>
          <p:spPr bwMode="gray">
            <a:xfrm>
              <a:off x="4941" y="1131"/>
              <a:ext cx="5" cy="11"/>
            </a:xfrm>
            <a:custGeom>
              <a:avLst/>
              <a:gdLst>
                <a:gd name="T0" fmla="*/ 0 w 5"/>
                <a:gd name="T1" fmla="*/ 11 h 11"/>
                <a:gd name="T2" fmla="*/ 3 w 5"/>
                <a:gd name="T3" fmla="*/ 6 h 11"/>
                <a:gd name="T4" fmla="*/ 5 w 5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1">
                  <a:moveTo>
                    <a:pt x="0" y="11"/>
                  </a:moveTo>
                  <a:lnTo>
                    <a:pt x="3" y="6"/>
                  </a:lnTo>
                  <a:lnTo>
                    <a:pt x="5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" name="Rectangle 427"/>
          <p:cNvSpPr>
            <a:spLocks noChangeArrowheads="1"/>
          </p:cNvSpPr>
          <p:nvPr userDrawn="1"/>
        </p:nvSpPr>
        <p:spPr bwMode="ltGray">
          <a:xfrm>
            <a:off x="0" y="5013325"/>
            <a:ext cx="9144000" cy="714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359" name="Picture 43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5073650"/>
            <a:ext cx="1762125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0" name="Group 424"/>
          <p:cNvGrpSpPr>
            <a:grpSpLocks/>
          </p:cNvGrpSpPr>
          <p:nvPr userDrawn="1"/>
        </p:nvGrpSpPr>
        <p:grpSpPr bwMode="auto">
          <a:xfrm>
            <a:off x="1588" y="4448175"/>
            <a:ext cx="9142412" cy="641350"/>
            <a:chOff x="1" y="2795"/>
            <a:chExt cx="5759" cy="404"/>
          </a:xfrm>
        </p:grpSpPr>
        <p:sp>
          <p:nvSpPr>
            <p:cNvPr id="361" name="Freeform 425"/>
            <p:cNvSpPr>
              <a:spLocks/>
            </p:cNvSpPr>
            <p:nvPr userDrawn="1"/>
          </p:nvSpPr>
          <p:spPr bwMode="ltGray">
            <a:xfrm>
              <a:off x="2789" y="2795"/>
              <a:ext cx="2971" cy="359"/>
            </a:xfrm>
            <a:custGeom>
              <a:avLst/>
              <a:gdLst>
                <a:gd name="T0" fmla="*/ 396 w 4740"/>
                <a:gd name="T1" fmla="*/ 92 h 521"/>
                <a:gd name="T2" fmla="*/ 731 w 4740"/>
                <a:gd name="T3" fmla="*/ 0 h 521"/>
                <a:gd name="T4" fmla="*/ 731 w 4740"/>
                <a:gd name="T5" fmla="*/ 117 h 521"/>
                <a:gd name="T6" fmla="*/ 0 w 4740"/>
                <a:gd name="T7" fmla="*/ 117 h 521"/>
                <a:gd name="T8" fmla="*/ 396 w 4740"/>
                <a:gd name="T9" fmla="*/ 92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40" h="521">
                  <a:moveTo>
                    <a:pt x="2561" y="410"/>
                  </a:moveTo>
                  <a:cubicBezTo>
                    <a:pt x="3518" y="364"/>
                    <a:pt x="4408" y="90"/>
                    <a:pt x="4740" y="0"/>
                  </a:cubicBezTo>
                  <a:lnTo>
                    <a:pt x="4740" y="521"/>
                  </a:lnTo>
                  <a:lnTo>
                    <a:pt x="0" y="521"/>
                  </a:lnTo>
                  <a:lnTo>
                    <a:pt x="2561" y="4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" name="Freeform 426"/>
            <p:cNvSpPr>
              <a:spLocks/>
            </p:cNvSpPr>
            <p:nvPr userDrawn="1"/>
          </p:nvSpPr>
          <p:spPr bwMode="ltGray">
            <a:xfrm flipH="1">
              <a:off x="1" y="2840"/>
              <a:ext cx="2994" cy="359"/>
            </a:xfrm>
            <a:custGeom>
              <a:avLst/>
              <a:gdLst>
                <a:gd name="T0" fmla="*/ 408 w 4740"/>
                <a:gd name="T1" fmla="*/ 92 h 521"/>
                <a:gd name="T2" fmla="*/ 754 w 4740"/>
                <a:gd name="T3" fmla="*/ 0 h 521"/>
                <a:gd name="T4" fmla="*/ 754 w 4740"/>
                <a:gd name="T5" fmla="*/ 117 h 521"/>
                <a:gd name="T6" fmla="*/ 0 w 4740"/>
                <a:gd name="T7" fmla="*/ 117 h 521"/>
                <a:gd name="T8" fmla="*/ 408 w 4740"/>
                <a:gd name="T9" fmla="*/ 92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40" h="521">
                  <a:moveTo>
                    <a:pt x="2561" y="410"/>
                  </a:moveTo>
                  <a:cubicBezTo>
                    <a:pt x="3518" y="364"/>
                    <a:pt x="4408" y="90"/>
                    <a:pt x="4740" y="0"/>
                  </a:cubicBezTo>
                  <a:lnTo>
                    <a:pt x="4740" y="521"/>
                  </a:lnTo>
                  <a:lnTo>
                    <a:pt x="0" y="521"/>
                  </a:lnTo>
                  <a:lnTo>
                    <a:pt x="2561" y="4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219200"/>
            <a:ext cx="7086600" cy="762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19200" y="5638800"/>
            <a:ext cx="67056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Arial" charset="0"/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710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58AD-B07A-4310-8511-2F7958382C10}" type="datetime1">
              <a:rPr lang="zh-CN" altLang="en-US" smtClean="0"/>
              <a:t>2016/7/31</a:t>
            </a:fld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5496" y="27384"/>
            <a:ext cx="9036496" cy="6785992"/>
            <a:chOff x="35496" y="27384"/>
            <a:chExt cx="9036496" cy="6785992"/>
          </a:xfrm>
        </p:grpSpPr>
        <p:sp>
          <p:nvSpPr>
            <p:cNvPr id="7" name="椭圆 6"/>
            <p:cNvSpPr/>
            <p:nvPr userDrawn="1"/>
          </p:nvSpPr>
          <p:spPr>
            <a:xfrm>
              <a:off x="8568496" y="6309320"/>
              <a:ext cx="468000" cy="468000"/>
            </a:xfrm>
            <a:prstGeom prst="ellipse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7" idx="7"/>
              <a:endCxn id="7" idx="3"/>
            </p:cNvCxnSpPr>
            <p:nvPr userDrawn="1"/>
          </p:nvCxnSpPr>
          <p:spPr>
            <a:xfrm flipH="1">
              <a:off x="8637033" y="6377857"/>
              <a:ext cx="330926" cy="33092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 userDrawn="1"/>
          </p:nvSpPr>
          <p:spPr>
            <a:xfrm>
              <a:off x="35496" y="27384"/>
              <a:ext cx="9036496" cy="6785992"/>
            </a:xfrm>
            <a:prstGeom prst="roundRect">
              <a:avLst>
                <a:gd name="adj" fmla="val 2963"/>
              </a:avLst>
            </a:prstGeom>
            <a:noFill/>
            <a:ln>
              <a:gradFill>
                <a:gsLst>
                  <a:gs pos="0">
                    <a:srgbClr val="000082"/>
                  </a:gs>
                  <a:gs pos="13000">
                    <a:srgbClr val="0047FF"/>
                  </a:gs>
                  <a:gs pos="28000">
                    <a:srgbClr val="000082"/>
                  </a:gs>
                  <a:gs pos="42999">
                    <a:srgbClr val="0047FF"/>
                  </a:gs>
                  <a:gs pos="58000">
                    <a:srgbClr val="000082"/>
                  </a:gs>
                  <a:gs pos="72000">
                    <a:srgbClr val="0047FF"/>
                  </a:gs>
                  <a:gs pos="87000">
                    <a:srgbClr val="000082"/>
                  </a:gs>
                  <a:gs pos="100000">
                    <a:srgbClr val="0047F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87072" y="6301660"/>
            <a:ext cx="405408" cy="365125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</a:lstStyle>
          <a:p>
            <a:fld id="{BF13E780-03D2-4D26-9B12-C6B97741517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668816" y="6448251"/>
            <a:ext cx="439688" cy="365125"/>
          </a:xfrm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>
              <a:defRPr sz="1600"/>
            </a:lvl1pPr>
          </a:lstStyle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10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 userDrawn="1"/>
        </p:nvSpPr>
        <p:spPr>
          <a:xfrm>
            <a:off x="35496" y="27384"/>
            <a:ext cx="9036496" cy="6785992"/>
          </a:xfrm>
          <a:prstGeom prst="roundRect">
            <a:avLst>
              <a:gd name="adj" fmla="val 2963"/>
            </a:avLst>
          </a:prstGeom>
          <a:noFill/>
          <a:ln>
            <a:gradFill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4"/>
          <p:cNvSpPr/>
          <p:nvPr userDrawn="1"/>
        </p:nvSpPr>
        <p:spPr>
          <a:xfrm>
            <a:off x="-450046" y="1357000"/>
            <a:ext cx="2870875" cy="28708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 dirty="0"/>
          </a:p>
        </p:txBody>
      </p:sp>
    </p:spTree>
    <p:extLst>
      <p:ext uri="{BB962C8B-B14F-4D97-AF65-F5344CB8AC3E}">
        <p14:creationId xmlns:p14="http://schemas.microsoft.com/office/powerpoint/2010/main" val="424827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74058-0A95-4136-96E2-6AED6AD13DF2}" type="datetime1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28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3E780-03D2-4D26-9B12-C6B9774151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8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49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1124744"/>
            <a:ext cx="8437240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FFC000"/>
                </a:solidFill>
                <a:ea typeface="宋体" pitchFamily="2" charset="-122"/>
              </a:rPr>
              <a:t>The phase lag in three </a:t>
            </a:r>
            <a:r>
              <a:rPr lang="en-US" altLang="zh-CN" dirty="0" smtClean="0">
                <a:solidFill>
                  <a:srgbClr val="FFC000"/>
                </a:solidFill>
                <a:ea typeface="宋体" pitchFamily="2" charset="-122"/>
              </a:rPr>
              <a:t>fourier frequency </a:t>
            </a:r>
            <a:r>
              <a:rPr lang="en-US" altLang="zh-CN" dirty="0">
                <a:solidFill>
                  <a:srgbClr val="FFC000"/>
                </a:solidFill>
                <a:ea typeface="宋体" pitchFamily="2" charset="-122"/>
              </a:rPr>
              <a:t>ranges of black hole transients</a:t>
            </a:r>
            <a:endParaRPr lang="en-US" altLang="zh-CN" dirty="0" smtClean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9632" y="3140968"/>
            <a:ext cx="6840760" cy="2232248"/>
          </a:xfrm>
          <a:solidFill>
            <a:srgbClr val="002060"/>
          </a:solidFill>
          <a:effectLst>
            <a:outerShdw blurRad="38100" dist="38100" dir="5400000" rotWithShape="0">
              <a:srgbClr val="000000">
                <a:alpha val="35000"/>
              </a:srgbClr>
            </a:outerShdw>
            <a:softEdge rad="508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l" eaLnBrk="1" hangingPunct="1"/>
            <a:r>
              <a:rPr lang="en-US" altLang="zh-CN" sz="32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Reporter</a:t>
            </a:r>
            <a:r>
              <a:rPr lang="zh-CN" altLang="en-US" sz="32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32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Xiao </a:t>
            </a:r>
            <a:r>
              <a:rPr lang="en-US" altLang="zh-CN" sz="3200" b="1" dirty="0" err="1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Guangcheng</a:t>
            </a:r>
            <a:endParaRPr lang="en-US" altLang="zh-CN" sz="3200" b="1" dirty="0" smtClean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1" hangingPunct="1"/>
            <a:r>
              <a:rPr lang="en-US" altLang="zh-CN" sz="32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Mentor</a:t>
            </a:r>
            <a:r>
              <a:rPr lang="zh-CN" altLang="en-US" sz="32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3200" b="1" dirty="0" err="1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Qu</a:t>
            </a:r>
            <a:r>
              <a:rPr lang="en-US" altLang="zh-CN" sz="32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3200" b="1" dirty="0" err="1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Jinlu</a:t>
            </a:r>
            <a:endParaRPr lang="en-US" altLang="zh-CN" sz="3200" b="1" dirty="0" smtClean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  <a:p>
            <a:pPr algn="l" eaLnBrk="1" hangingPunct="1"/>
            <a:r>
              <a:rPr lang="en-US" altLang="zh-CN" sz="32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Institute of High Energy Physics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2200" y="6453336"/>
            <a:ext cx="27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CFFCC"/>
                </a:solidFill>
              </a:rPr>
              <a:t>Email: xiaogc@ihep.ac.cn</a:t>
            </a:r>
            <a:endParaRPr lang="zh-CN" altLang="en-US" dirty="0">
              <a:solidFill>
                <a:srgbClr val="CCFFCC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white">
          <a:xfrm>
            <a:off x="-31700" y="-56728"/>
            <a:ext cx="1642740" cy="1152128"/>
          </a:xfrm>
          <a:prstGeom prst="rect">
            <a:avLst/>
          </a:prstGeom>
          <a:solidFill>
            <a:srgbClr val="002060"/>
          </a:solidFill>
          <a:effectLst>
            <a:outerShdw blurRad="38100" dist="38100" dir="5400000" rotWithShape="0">
              <a:srgbClr val="000000">
                <a:alpha val="35000"/>
              </a:srgbClr>
            </a:outerShdw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3200" b="1" dirty="0" smtClean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6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79790" y="980728"/>
            <a:ext cx="2196666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/>
              <a:t>Band-limited noise:</a:t>
            </a:r>
            <a:r>
              <a:rPr lang="zh-CN" altLang="en-US" sz="2800" dirty="0" smtClean="0"/>
              <a:t>  </a:t>
            </a:r>
            <a:endParaRPr lang="en-US" altLang="zh-CN" sz="2800" dirty="0" smtClean="0"/>
          </a:p>
          <a:p>
            <a:r>
              <a:rPr lang="en-US" altLang="zh-CN" sz="2800" dirty="0" smtClean="0"/>
              <a:t>0.03-0.8 Hz</a:t>
            </a:r>
            <a:endParaRPr lang="zh-CN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79790" y="2564904"/>
            <a:ext cx="219666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/>
              <a:t>Red noise:</a:t>
            </a:r>
            <a:r>
              <a:rPr lang="zh-CN" altLang="en-US" sz="2800" dirty="0" smtClean="0"/>
              <a:t>  </a:t>
            </a:r>
            <a:endParaRPr lang="en-US" altLang="zh-CN" sz="2800" dirty="0" smtClean="0"/>
          </a:p>
          <a:p>
            <a:r>
              <a:rPr lang="en-US" altLang="zh-CN" sz="2800" dirty="0" smtClean="0"/>
              <a:t>1-10 Hz</a:t>
            </a:r>
            <a:endParaRPr lang="zh-CN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479790" y="4151982"/>
            <a:ext cx="219666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/>
              <a:t>QPO </a:t>
            </a:r>
            <a:r>
              <a:rPr lang="en-US" altLang="zh-CN" sz="2800" dirty="0" err="1" smtClean="0"/>
              <a:t>freqency</a:t>
            </a:r>
            <a:r>
              <a:rPr lang="en-US" altLang="zh-CN" sz="2800" dirty="0" smtClean="0"/>
              <a:t> range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6153150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7" y="6042967"/>
            <a:ext cx="6457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5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5360"/>
            <a:ext cx="6369268" cy="64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98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95" y="81248"/>
            <a:ext cx="6669637" cy="55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5616" y="5674022"/>
                <a:ext cx="7254552" cy="9267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dirty="0" smtClean="0"/>
                  <a:t>For XTE J1650-500, the dependence of time lag on frequency varies with accretion states. Similarly to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−0.7</m:t>
                        </m:r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presented in Cyg </a:t>
                </a:r>
                <a:r>
                  <a:rPr lang="en-US" altLang="zh-CN" dirty="0" smtClean="0"/>
                  <a:t>X-1,fitting fig A gives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−0.86</m:t>
                        </m:r>
                        <m:r>
                          <a:rPr lang="en-US" altLang="zh-CN" i="1" smtClean="0">
                            <a:latin typeface="Cambria Math"/>
                            <a:ea typeface="Cambria Math"/>
                          </a:rPr>
                          <m:t>±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0.12</m:t>
                        </m:r>
                      </m:sup>
                    </m:sSup>
                  </m:oMath>
                </a14:m>
                <a:r>
                  <a:rPr lang="en-US" altLang="zh-CN" dirty="0" smtClean="0"/>
                  <a:t> with 95% confidence.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674022"/>
                <a:ext cx="7254552" cy="926729"/>
              </a:xfrm>
              <a:prstGeom prst="rect">
                <a:avLst/>
              </a:prstGeom>
              <a:blipFill rotWithShape="1">
                <a:blip r:embed="rId3"/>
                <a:stretch>
                  <a:fillRect l="-503" t="-192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2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8" y="980728"/>
            <a:ext cx="84963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87" y="5589280"/>
            <a:ext cx="7880869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副标题 2"/>
          <p:cNvSpPr txBox="1">
            <a:spLocks/>
          </p:cNvSpPr>
          <p:nvPr/>
        </p:nvSpPr>
        <p:spPr>
          <a:xfrm>
            <a:off x="107504" y="116632"/>
            <a:ext cx="87129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Results in Band-limited noise freq. range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7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909360"/>
            <a:ext cx="7198039" cy="57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副标题 2"/>
          <p:cNvSpPr txBox="1">
            <a:spLocks/>
          </p:cNvSpPr>
          <p:nvPr/>
        </p:nvSpPr>
        <p:spPr>
          <a:xfrm>
            <a:off x="107504" y="116632"/>
            <a:ext cx="87129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Results in Band-limited noise freq. range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6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87" y="1076513"/>
            <a:ext cx="874395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副标题 2"/>
          <p:cNvSpPr txBox="1">
            <a:spLocks/>
          </p:cNvSpPr>
          <p:nvPr/>
        </p:nvSpPr>
        <p:spPr>
          <a:xfrm>
            <a:off x="107504" y="116632"/>
            <a:ext cx="87129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Results in red noise freq. range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37" y="5800913"/>
            <a:ext cx="85725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6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3368"/>
            <a:ext cx="8473500" cy="6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副标题 2"/>
          <p:cNvSpPr txBox="1">
            <a:spLocks/>
          </p:cNvSpPr>
          <p:nvPr/>
        </p:nvSpPr>
        <p:spPr>
          <a:xfrm>
            <a:off x="107504" y="44624"/>
            <a:ext cx="87129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Results in red noise freq. range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6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051520"/>
            <a:ext cx="88963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副标题 2"/>
          <p:cNvSpPr txBox="1">
            <a:spLocks/>
          </p:cNvSpPr>
          <p:nvPr/>
        </p:nvSpPr>
        <p:spPr>
          <a:xfrm>
            <a:off x="107504" y="188640"/>
            <a:ext cx="87129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Results in QPO noise freq. range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6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764704"/>
            <a:ext cx="7228401" cy="59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副标题 2"/>
          <p:cNvSpPr txBox="1">
            <a:spLocks/>
          </p:cNvSpPr>
          <p:nvPr/>
        </p:nvSpPr>
        <p:spPr>
          <a:xfrm>
            <a:off x="107504" y="188640"/>
            <a:ext cx="87129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Results in QPO noise freq. range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6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3" y="1124744"/>
            <a:ext cx="8727937" cy="47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副标题 2"/>
          <p:cNvSpPr txBox="1">
            <a:spLocks/>
          </p:cNvSpPr>
          <p:nvPr/>
        </p:nvSpPr>
        <p:spPr>
          <a:xfrm>
            <a:off x="107504" y="188640"/>
            <a:ext cx="87129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Results in QPO noise freq. range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6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latin typeface="Algerian" pitchFamily="82" charset="0"/>
              </a:rPr>
              <a:t>Main Contents</a:t>
            </a:r>
            <a:endParaRPr lang="zh-CN" altLang="en-US" b="1" dirty="0">
              <a:latin typeface="Algerian" pitchFamily="8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73858"/>
            <a:ext cx="8363272" cy="5867510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Introduction to black-hole transients</a:t>
            </a:r>
          </a:p>
          <a:p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QPO</a:t>
            </a:r>
            <a:r>
              <a:rPr lang="zh-CN" altLang="en-US" dirty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and time lag models</a:t>
            </a:r>
          </a:p>
          <a:p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Research method</a:t>
            </a:r>
          </a:p>
          <a:p>
            <a:pPr lvl="1"/>
            <a:r>
              <a:rPr lang="en-US" altLang="zh-CN" sz="2400" dirty="0" smtClean="0"/>
              <a:t>Coherence function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Phase  lag</a:t>
            </a:r>
          </a:p>
          <a:p>
            <a:pPr lvl="1"/>
            <a:r>
              <a:rPr lang="en-US" altLang="zh-CN" sz="2400" dirty="0" smtClean="0"/>
              <a:t>Three frequency ranges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Band-limited noise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Red noise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and QPO</a:t>
            </a:r>
          </a:p>
          <a:p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The case of XTE J1650-500</a:t>
            </a:r>
          </a:p>
          <a:p>
            <a:pPr lvl="1"/>
            <a:r>
              <a:rPr lang="en-US" altLang="zh-CN" sz="2400" dirty="0" smtClean="0"/>
              <a:t>Results</a:t>
            </a:r>
          </a:p>
          <a:p>
            <a:pPr lvl="1"/>
            <a:r>
              <a:rPr lang="en-US" altLang="zh-CN" sz="2400" dirty="0" smtClean="0"/>
              <a:t>Discussion</a:t>
            </a:r>
            <a:endParaRPr lang="en-US" altLang="zh-CN" baseline="30000" dirty="0" smtClean="0"/>
          </a:p>
          <a:p>
            <a:r>
              <a:rPr lang="en-US" altLang="zh-CN" dirty="0" smtClean="0">
                <a:latin typeface="Times" pitchFamily="18" charset="0"/>
              </a:rPr>
              <a:t>Preliminary results of other transients</a:t>
            </a:r>
          </a:p>
          <a:p>
            <a:pPr lvl="1"/>
            <a:r>
              <a:rPr lang="en-US" altLang="zh-CN" sz="2400" dirty="0" smtClean="0"/>
              <a:t>Results and possible classification</a:t>
            </a:r>
          </a:p>
          <a:p>
            <a:pPr lvl="1"/>
            <a:r>
              <a:rPr lang="en-US" altLang="zh-CN" sz="2400" dirty="0"/>
              <a:t>Discussion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7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>
          <a:xfrm>
            <a:off x="107504" y="44624"/>
            <a:ext cx="878497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Brief summary and discussion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1560" y="739725"/>
                <a:ext cx="8280920" cy="613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 smtClean="0">
                    <a:latin typeface="Book Antiqua" pitchFamily="18" charset="0"/>
                    <a:ea typeface="黑体" pitchFamily="49" charset="-122"/>
                  </a:rPr>
                  <a:t>Our findings (mainly for LHS/HIMS)</a:t>
                </a:r>
              </a:p>
              <a:p>
                <a:pPr marL="457200" lvl="0" indent="-457200">
                  <a:buFont typeface="Wingdings" pitchFamily="2" charset="2"/>
                  <a:buChar char="p"/>
                </a:pPr>
                <a:r>
                  <a:rPr lang="en-US" altLang="zh-CN" sz="3200" b="1" dirty="0" smtClean="0">
                    <a:solidFill>
                      <a:prstClr val="black"/>
                    </a:solidFill>
                  </a:rPr>
                  <a:t>Time lag dependent on frequency </a:t>
                </a:r>
              </a:p>
              <a:p>
                <a:pPr marL="457200" lvl="0" indent="-457200">
                  <a:buFont typeface="Wingdings" pitchFamily="2" charset="2"/>
                  <a:buChar char="p"/>
                </a:pPr>
                <a:r>
                  <a:rPr lang="en-US" altLang="zh-CN" sz="3200" b="1" dirty="0" smtClean="0">
                    <a:solidFill>
                      <a:prstClr val="black"/>
                    </a:solidFill>
                  </a:rPr>
                  <a:t>In BLN freq. range</a:t>
                </a:r>
                <a:endParaRPr lang="en-US" altLang="zh-CN" sz="3600" b="1" dirty="0" smtClean="0">
                  <a:latin typeface="黑体" pitchFamily="49" charset="-122"/>
                  <a:ea typeface="黑体" pitchFamily="49" charset="-122"/>
                </a:endParaRPr>
              </a:p>
              <a:p>
                <a:pPr marL="914400" lvl="1" indent="-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  <a:ea typeface="Cambria Math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/>
                        <a:ea typeface="Cambria Math" pitchFamily="18" charset="0"/>
                      </a:rPr>
                      <m:t>𝐹𝑙𝑢𝑥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↗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, </m:t>
                    </m:r>
                    <m:sSubSup>
                      <m:sSubSupPr>
                        <m:ctrlP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zh-CN" altLang="en-US" sz="2800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/>
                      <m:sup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/>
                        <a:ea typeface="Cambria Math"/>
                      </a:rPr>
                      <m:t>↙</m:t>
                    </m:r>
                  </m:oMath>
                </a14:m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  <a:r>
                  <a:rPr lang="zh-CN" altLang="en-US" sz="2800" dirty="0" smtClean="0">
                    <a:latin typeface="Cambria Math" pitchFamily="18" charset="0"/>
                    <a:ea typeface="Cambria Math" pitchFamily="18" charset="0"/>
                  </a:rPr>
                  <a:t>，</a:t>
                </a:r>
                <a:r>
                  <a:rPr lang="en-US" altLang="zh-CN" sz="2800" dirty="0"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i="1" smtClean="0">
                        <a:latin typeface="Cambria Math"/>
                        <a:ea typeface="Cambria Math" pitchFamily="18" charset="0"/>
                      </a:rPr>
                      <m:t>Hard</m:t>
                    </m:r>
                    <m:r>
                      <a:rPr lang="en-US" altLang="zh-CN" sz="2800" b="0" i="1" smtClean="0">
                        <a:latin typeface="Cambria Math"/>
                        <a:ea typeface="Cambria Math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ratio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↙</m:t>
                    </m:r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800" i="1">
                            <a:latin typeface="Cambria Math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latin typeface="Cambria Math"/>
                            <a:ea typeface="Cambria Math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  <a:ea typeface="Cambria Math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Cambria Math"/>
                      </a:rPr>
                      <m:t>↗</m:t>
                    </m:r>
                  </m:oMath>
                </a14:m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</a:p>
              <a:p>
                <a:pPr marL="914400" lvl="1" indent="-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𝐹𝑙𝑢𝑥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↗, 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/>
                            <a:ea typeface="Cambria Math"/>
                          </a:rPr>
                          <m:t>BLN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ea typeface="Cambria Math"/>
                      </a:rPr>
                      <m:t>↗</m:t>
                    </m:r>
                  </m:oMath>
                </a14:m>
                <a:r>
                  <a:rPr lang="en-US" altLang="zh-CN" sz="2800" dirty="0">
                    <a:latin typeface="Cambria Math" pitchFamily="18" charset="0"/>
                    <a:ea typeface="Cambria Math" pitchFamily="18" charset="0"/>
                  </a:rPr>
                  <a:t>)</a:t>
                </a:r>
                <a:r>
                  <a:rPr lang="zh-CN" altLang="en-US" sz="2800" dirty="0">
                    <a:latin typeface="Cambria Math" pitchFamily="18" charset="0"/>
                    <a:ea typeface="Cambria Math" pitchFamily="18" charset="0"/>
                  </a:rPr>
                  <a:t>，</a:t>
                </a:r>
                <a:r>
                  <a:rPr lang="en-US" altLang="zh-CN" sz="2800" dirty="0" smtClean="0"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Hard</m:t>
                    </m:r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ratio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↙</m:t>
                    </m:r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/>
                            <a:ea typeface="Cambria Math"/>
                          </a:rPr>
                          <m:t>BLN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ea typeface="Cambria Math"/>
                      </a:rPr>
                      <m:t>↗</m:t>
                    </m:r>
                  </m:oMath>
                </a14:m>
                <a:r>
                  <a:rPr lang="en-US" altLang="zh-CN" sz="2800" dirty="0">
                    <a:latin typeface="Cambria Math" pitchFamily="18" charset="0"/>
                    <a:ea typeface="Cambria Math" pitchFamily="18" charset="0"/>
                  </a:rPr>
                  <a:t>)</a:t>
                </a:r>
              </a:p>
              <a:p>
                <a:pPr marL="457200" lvl="0" indent="-457200">
                  <a:buFont typeface="Wingdings" pitchFamily="2" charset="2"/>
                  <a:buChar char="p"/>
                </a:pPr>
                <a:r>
                  <a:rPr lang="en-US" altLang="zh-CN" sz="3200" b="1" dirty="0">
                    <a:solidFill>
                      <a:prstClr val="black"/>
                    </a:solidFill>
                  </a:rPr>
                  <a:t>In </a:t>
                </a:r>
                <a:r>
                  <a:rPr lang="en-US" altLang="zh-CN" sz="3200" b="1" dirty="0" smtClean="0">
                    <a:solidFill>
                      <a:prstClr val="black"/>
                    </a:solidFill>
                  </a:rPr>
                  <a:t>red noise freq</a:t>
                </a:r>
                <a:r>
                  <a:rPr lang="en-US" altLang="zh-CN" sz="3200" b="1" dirty="0">
                    <a:solidFill>
                      <a:prstClr val="black"/>
                    </a:solidFill>
                  </a:rPr>
                  <a:t>. </a:t>
                </a:r>
                <a:r>
                  <a:rPr lang="en-US" altLang="zh-CN" sz="3200" b="1" dirty="0" smtClean="0">
                    <a:solidFill>
                      <a:prstClr val="black"/>
                    </a:solidFill>
                  </a:rPr>
                  <a:t>range</a:t>
                </a:r>
              </a:p>
              <a:p>
                <a:pPr marL="1028700" lvl="1" indent="-5715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itchFamily="18" charset="0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itchFamily="18" charset="0"/>
                            <a:ea typeface="Cambria Math" pitchFamily="18" charset="0"/>
                          </a:rPr>
                          <m:t>BLN</m:t>
                        </m:r>
                      </m:sub>
                    </m:sSub>
                    <m:r>
                      <a:rPr lang="en-US" altLang="zh-CN" sz="2800" b="1" i="1" smtClean="0">
                        <a:latin typeface="Cambria Math" pitchFamily="18" charset="0"/>
                        <a:ea typeface="Cambria Math" pitchFamily="18" charset="0"/>
                      </a:rPr>
                      <m:t> ,</m:t>
                    </m:r>
                    <m:sSubSup>
                      <m:sSubSupPr>
                        <m:ctrlPr>
                          <a:rPr lang="en-US" altLang="zh-CN" sz="2800" i="1">
                            <a:latin typeface="Cambria Math"/>
                            <a:ea typeface="Cambria Math" pitchFamily="18" charset="0"/>
                          </a:rPr>
                        </m:ctrlPr>
                      </m:sSubSupPr>
                      <m:e>
                        <m:r>
                          <a:rPr lang="zh-CN" altLang="en-US" sz="2800" i="1">
                            <a:latin typeface="Cambria Math" pitchFamily="18" charset="0"/>
                            <a:ea typeface="Cambria Math"/>
                          </a:rPr>
                          <m:t>𝛾</m:t>
                        </m:r>
                      </m:e>
                      <m:sub/>
                      <m:sup>
                        <m:r>
                          <a:rPr lang="en-US" altLang="zh-CN" sz="2800" i="1">
                            <a:latin typeface="Cambria Math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trend to stay </a:t>
                </a:r>
                <a:r>
                  <a:rPr lang="en-US" altLang="zh-CN" sz="2800" b="1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constant</a:t>
                </a: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, while a </a:t>
                </a:r>
                <a:r>
                  <a:rPr lang="en-US" altLang="zh-CN" sz="2800" b="1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breakpoint</a:t>
                </a:r>
                <a:r>
                  <a:rPr lang="en-US" altLang="zh-CN" sz="2800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may exit and more obvious.</a:t>
                </a:r>
                <a:endParaRPr lang="en-US" altLang="zh-CN" sz="2800" dirty="0">
                  <a:latin typeface="Cambria Math" pitchFamily="18" charset="0"/>
                  <a:ea typeface="Cambria Math" pitchFamily="18" charset="0"/>
                </a:endParaRPr>
              </a:p>
              <a:p>
                <a:pPr marL="457200" lvl="0" indent="-457200">
                  <a:buFont typeface="Wingdings" pitchFamily="2" charset="2"/>
                  <a:buChar char="p"/>
                </a:pPr>
                <a:r>
                  <a:rPr lang="en-US" altLang="zh-CN" sz="3200" b="1" dirty="0">
                    <a:solidFill>
                      <a:prstClr val="black"/>
                    </a:solidFill>
                  </a:rPr>
                  <a:t>In </a:t>
                </a:r>
                <a:r>
                  <a:rPr lang="en-US" altLang="zh-CN" sz="3200" b="1" dirty="0" smtClean="0">
                    <a:solidFill>
                      <a:prstClr val="black"/>
                    </a:solidFill>
                  </a:rPr>
                  <a:t>QPO </a:t>
                </a:r>
                <a:r>
                  <a:rPr lang="en-US" altLang="zh-CN" sz="3200" b="1" dirty="0">
                    <a:solidFill>
                      <a:prstClr val="black"/>
                    </a:solidFill>
                  </a:rPr>
                  <a:t>freq. range</a:t>
                </a:r>
                <a:endParaRPr lang="en-US" altLang="zh-CN" sz="3600" b="1" dirty="0">
                  <a:latin typeface="黑体" pitchFamily="49" charset="-122"/>
                  <a:ea typeface="黑体" pitchFamily="49" charset="-122"/>
                </a:endParaRPr>
              </a:p>
              <a:p>
                <a:pPr marL="7429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𝐹𝑙𝑢𝑥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↗, </m:t>
                    </m:r>
                    <m:sSub>
                      <m:sSubPr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𝑄𝑃𝑂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ea typeface="Cambria Math"/>
                      </a:rPr>
                      <m:t>↗</m:t>
                    </m:r>
                  </m:oMath>
                </a14:m>
                <a:r>
                  <a:rPr lang="en-US" altLang="zh-CN" sz="2800" dirty="0">
                    <a:latin typeface="Cambria Math" pitchFamily="18" charset="0"/>
                    <a:ea typeface="Cambria Math" pitchFamily="18" charset="0"/>
                  </a:rPr>
                  <a:t>)</a:t>
                </a:r>
                <a:r>
                  <a:rPr lang="zh-CN" altLang="en-US" sz="2800" dirty="0">
                    <a:latin typeface="Cambria Math" pitchFamily="18" charset="0"/>
                    <a:ea typeface="Cambria Math" pitchFamily="18" charset="0"/>
                  </a:rPr>
                  <a:t>，</a:t>
                </a:r>
                <a:r>
                  <a:rPr lang="en-US" altLang="zh-CN" sz="2800" dirty="0"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/>
                        <a:ea typeface="Cambria Math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Hard</m:t>
                    </m:r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ratio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↙</m:t>
                    </m:r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ea typeface="Cambria Math"/>
                          </a:rPr>
                          <m:t>𝑄𝑃𝑂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ea typeface="Cambria Math"/>
                      </a:rPr>
                      <m:t>↗</m:t>
                    </m:r>
                  </m:oMath>
                </a14:m>
                <a:r>
                  <a:rPr lang="en-US" altLang="zh-CN" sz="2800" dirty="0">
                    <a:latin typeface="Cambria Math" pitchFamily="18" charset="0"/>
                    <a:ea typeface="Cambria Math" pitchFamily="18" charset="0"/>
                  </a:rPr>
                  <a:t>)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The dependence of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/>
                        <a:ea typeface="Cambria Math"/>
                      </a:rPr>
                      <m:t> </m:t>
                    </m:r>
                    <m:sSubSup>
                      <m:sSubSupPr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zh-CN" altLang="en-US" sz="2800" i="1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/>
                      <m:sup>
                        <m:r>
                          <a:rPr lang="en-US" altLang="zh-CN" sz="28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sz="2800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/>
                        <a:ea typeface="Cambria Math"/>
                      </a:rPr>
                      <m:t>and</m:t>
                    </m:r>
                    <m:r>
                      <a:rPr lang="en-US" altLang="zh-CN" sz="2800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/>
                            <a:ea typeface="Cambria Math"/>
                          </a:rPr>
                          <m:t>QPO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on flux and hard ratio is similar to that of BLN.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Cambria Math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ea typeface="Cambria Math"/>
                          </a:rPr>
                          <m:t>𝑄𝑃𝑂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ea typeface="Cambria Math"/>
                      </a:rPr>
                      <m:t>↗</m:t>
                    </m:r>
                  </m:oMath>
                </a14:m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/>
                            <a:ea typeface="Cambria Math"/>
                          </a:rPr>
                          <m:t>QPO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ea typeface="Cambria Math"/>
                      </a:rPr>
                      <m:t>↗, </m:t>
                    </m:r>
                  </m:oMath>
                </a14:m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  <a:r>
                  <a:rPr lang="zh-CN" altLang="en-US" sz="2800" dirty="0">
                    <a:latin typeface="Cambria Math" pitchFamily="18" charset="0"/>
                    <a:ea typeface="Cambria Math" pitchFamily="18" charset="0"/>
                  </a:rPr>
                  <a:t>，</a:t>
                </a:r>
                <a:r>
                  <a:rPr lang="en-US" altLang="zh-CN" sz="2800" dirty="0"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/>
                        <a:ea typeface="Cambria Math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ea typeface="Cambria Math"/>
                          </a:rPr>
                          <m:t>𝑄𝑃𝑂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ea typeface="Cambria Math"/>
                      </a:rPr>
                      <m:t>↗</m:t>
                    </m:r>
                  </m:oMath>
                </a14:m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ea typeface="Cambria Math"/>
                          </a:rPr>
                          <m:t>𝑄𝑃𝑂</m:t>
                        </m:r>
                      </m:sub>
                    </m:sSub>
                  </m:oMath>
                </a14:m>
                <a:r>
                  <a:rPr lang="en-US" altLang="zh-CN" sz="28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Cambria Math"/>
                      </a:rPr>
                      <m:t>↗</m:t>
                    </m:r>
                  </m:oMath>
                </a14:m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  <a:endParaRPr lang="en-US" altLang="zh-CN" sz="2800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739725"/>
                <a:ext cx="8280920" cy="6135206"/>
              </a:xfrm>
              <a:prstGeom prst="rect">
                <a:avLst/>
              </a:prstGeom>
              <a:blipFill rotWithShape="1">
                <a:blip r:embed="rId2"/>
                <a:stretch>
                  <a:fillRect l="-1840" t="-1291" b="-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1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83568" y="963039"/>
                <a:ext cx="8280920" cy="4883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100" b="1" dirty="0" smtClean="0"/>
              </a:p>
              <a:p>
                <a:pPr marL="342900" indent="-3429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zh-CN" altLang="zh-C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altLang="zh-CN" sz="2800" i="1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zh-CN" altLang="zh-CN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−0.86</m:t>
                        </m:r>
                        <m:r>
                          <a:rPr lang="en-US" altLang="zh-CN" sz="2800" i="1">
                            <a:latin typeface="Cambria Math"/>
                            <a:ea typeface="Cambria Math"/>
                          </a:rPr>
                          <m:t>±0.12</m:t>
                        </m:r>
                      </m:sup>
                    </m:sSup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h𝑎𝑟𝑑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𝑑𝑒𝑙𝑎𝑦</m:t>
                    </m:r>
                    <m:r>
                      <a:rPr lang="en-US" altLang="zh-CN" sz="2800" b="0" i="0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altLang="zh-CN" sz="2800" dirty="0" smtClean="0"/>
              </a:p>
              <a:p>
                <a:pPr marL="800100" lvl="1" indent="-342900">
                  <a:buFont typeface="Cambria Math" pitchFamily="18" charset="0"/>
                  <a:buChar char="х"/>
                </a:pPr>
                <a:r>
                  <a:rPr lang="en-US" altLang="zh-CN" sz="2400" dirty="0">
                    <a:latin typeface="Cambria Math" pitchFamily="18" charset="0"/>
                    <a:ea typeface="Cambria Math" pitchFamily="18" charset="0"/>
                  </a:rPr>
                  <a:t>Static Compton Cloud Models</a:t>
                </a:r>
              </a:p>
              <a:p>
                <a:pPr marL="800100" lvl="1" indent="-342900">
                  <a:buFont typeface="Wingdings" pitchFamily="2" charset="2"/>
                  <a:buChar char="ü"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</a:rPr>
                  <a:t>Fluctuation Propagation</a:t>
                </a:r>
                <a:endParaRPr lang="en-US" altLang="zh-CN" sz="2400" dirty="0" smtClean="0"/>
              </a:p>
              <a:p>
                <a:pPr marL="800100" lvl="1" indent="-342900">
                  <a:buFont typeface="宋体" pitchFamily="2" charset="-122"/>
                  <a:buChar char="？"/>
                </a:pPr>
                <a:r>
                  <a:rPr lang="en-US" altLang="zh-CN" sz="2400" dirty="0" smtClean="0">
                    <a:latin typeface="Times" pitchFamily="18" charset="0"/>
                  </a:rPr>
                  <a:t>Pure</a:t>
                </a:r>
                <a:r>
                  <a:rPr lang="en-US" altLang="zh-CN" sz="2400" dirty="0" smtClean="0"/>
                  <a:t> </a:t>
                </a:r>
                <a:r>
                  <a:rPr lang="en-US" altLang="zh-CN" sz="2400" dirty="0" err="1" smtClean="0">
                    <a:latin typeface="Times" pitchFamily="18" charset="0"/>
                  </a:rPr>
                  <a:t>reverberatio</a:t>
                </a:r>
                <a:endParaRPr lang="en-US" altLang="zh-CN" sz="2400" dirty="0" smtClean="0">
                  <a:latin typeface="Times" pitchFamily="18" charset="0"/>
                </a:endParaRPr>
              </a:p>
              <a:p>
                <a:pPr marL="800100" lvl="1" indent="-342900">
                  <a:buFont typeface="宋体" pitchFamily="2" charset="-122"/>
                  <a:buChar char="？"/>
                </a:pPr>
                <a:endParaRPr lang="en-US" altLang="zh-CN" sz="2400" dirty="0" smtClean="0"/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800" dirty="0" smtClean="0"/>
                  <a:t>Results from QPO freq. range</a:t>
                </a:r>
              </a:p>
              <a:p>
                <a:pPr marL="800100" lvl="1" indent="-342900">
                  <a:buFont typeface="Wingdings" pitchFamily="2" charset="2"/>
                  <a:buChar char="ü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</a:rPr>
                  <a:t>Fluctuation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</a:rPr>
                  <a:t>Propagation in ‘truncated disk’ geometry</a:t>
                </a:r>
                <a:endParaRPr lang="en-US" altLang="zh-CN" sz="2400" dirty="0"/>
              </a:p>
              <a:p>
                <a:pPr lvl="1"/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altLang="zh-CN" sz="2400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2800" dirty="0" smtClean="0"/>
                  <a:t>Time lag can’t be explained within single mechanism</a:t>
                </a:r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zh-CN" altLang="en-US" sz="2400" dirty="0">
                    <a:latin typeface="Times" pitchFamily="18" charset="0"/>
                  </a:rPr>
                  <a:t>‘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" pitchFamily="18" charset="0"/>
                    <a:ea typeface="Cambria Math" pitchFamily="18" charset="0"/>
                  </a:rPr>
                  <a:t>Fluctuation Propagation </a:t>
                </a:r>
                <a:r>
                  <a:rPr lang="en-US" altLang="zh-CN" sz="2400" dirty="0" smtClean="0">
                    <a:latin typeface="Times" pitchFamily="18" charset="0"/>
                  </a:rPr>
                  <a:t>+ Reverberation</a:t>
                </a:r>
                <a:r>
                  <a:rPr lang="zh-CN" altLang="en-US" sz="2400" dirty="0" smtClean="0">
                    <a:latin typeface="Times" pitchFamily="18" charset="0"/>
                  </a:rPr>
                  <a:t>’</a:t>
                </a:r>
                <a:r>
                  <a:rPr lang="en-US" altLang="zh-CN" sz="2400" dirty="0">
                    <a:latin typeface="Times" pitchFamily="18" charset="0"/>
                  </a:rPr>
                  <a:t>model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963039"/>
                <a:ext cx="8280920" cy="4883645"/>
              </a:xfrm>
              <a:prstGeom prst="rect">
                <a:avLst/>
              </a:prstGeom>
              <a:blipFill rotWithShape="1">
                <a:blip r:embed="rId2"/>
                <a:stretch>
                  <a:fillRect l="-1251" b="-2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标题 2"/>
          <p:cNvSpPr txBox="1">
            <a:spLocks/>
          </p:cNvSpPr>
          <p:nvPr/>
        </p:nvSpPr>
        <p:spPr>
          <a:xfrm>
            <a:off x="107504" y="44624"/>
            <a:ext cx="878497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Conclusions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10" y="4005064"/>
            <a:ext cx="60769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1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700" y="908720"/>
            <a:ext cx="309634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2400" dirty="0" smtClean="0"/>
              <a:t>Swift J1753.5-0127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07504" y="188640"/>
            <a:ext cx="87129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latin typeface="Times" pitchFamily="18" charset="0"/>
              </a:rPr>
              <a:t>Preliminary results of other </a:t>
            </a:r>
            <a:r>
              <a:rPr lang="en-US" altLang="zh-CN" sz="3600" dirty="0" smtClean="0">
                <a:latin typeface="Times" pitchFamily="18" charset="0"/>
              </a:rPr>
              <a:t>transients (QPO)</a:t>
            </a:r>
            <a:endParaRPr lang="en-US" altLang="zh-CN" sz="3600" dirty="0">
              <a:latin typeface="Times" pitchFamily="18" charset="0"/>
            </a:endParaRPr>
          </a:p>
        </p:txBody>
      </p:sp>
      <p:pic>
        <p:nvPicPr>
          <p:cNvPr id="6" name="Picture 3" descr="C:\Users\xiaor\Desktop\工作进展\SwiftJ1753\QPO_HI_CoPhi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07" y="1449368"/>
            <a:ext cx="6976493" cy="52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1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xiaor\Desktop\工作进展\SwiftJ1753\QPO_f_HI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591157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87015"/>
            <a:ext cx="309634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2400" dirty="0" smtClean="0"/>
              <a:t>Swift J1753.5-0127</a:t>
            </a:r>
          </a:p>
        </p:txBody>
      </p:sp>
      <p:pic>
        <p:nvPicPr>
          <p:cNvPr id="7" name="Picture 2" descr="C:\Users\xiaor\Desktop\工作进展\SwiftJ1753\QPO_f_Phi_timelag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9" y="3789040"/>
            <a:ext cx="591157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51131" y="1348215"/>
            <a:ext cx="223224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" pitchFamily="18" charset="0"/>
              </a:rPr>
              <a:t>Flux and Hardness ratio are well correlated with QPO</a:t>
            </a:r>
            <a:r>
              <a:rPr lang="zh-CN" altLang="en-US" dirty="0" smtClean="0">
                <a:latin typeface="Times" pitchFamily="18" charset="0"/>
              </a:rPr>
              <a:t> </a:t>
            </a:r>
            <a:r>
              <a:rPr lang="en-US" altLang="zh-CN" dirty="0" smtClean="0">
                <a:latin typeface="Times" pitchFamily="18" charset="0"/>
              </a:rPr>
              <a:t>central </a:t>
            </a:r>
            <a:r>
              <a:rPr lang="en-US" altLang="zh-CN" dirty="0" smtClean="0">
                <a:latin typeface="Times" pitchFamily="18" charset="0"/>
              </a:rPr>
              <a:t>Frequency.</a:t>
            </a:r>
            <a:endParaRPr lang="en-US" altLang="zh-CN" dirty="0" smtClean="0"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4509120"/>
            <a:ext cx="223224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" pitchFamily="18" charset="0"/>
              </a:rPr>
              <a:t>Time</a:t>
            </a:r>
            <a:r>
              <a:rPr lang="zh-CN" altLang="en-US" dirty="0">
                <a:latin typeface="Times" pitchFamily="18" charset="0"/>
              </a:rPr>
              <a:t> </a:t>
            </a:r>
            <a:r>
              <a:rPr lang="en-US" altLang="zh-CN" dirty="0" smtClean="0">
                <a:latin typeface="Times" pitchFamily="18" charset="0"/>
              </a:rPr>
              <a:t>lag stay close to zero despite the evolution of QPO</a:t>
            </a:r>
            <a:r>
              <a:rPr lang="zh-CN" altLang="en-US" dirty="0" smtClean="0">
                <a:latin typeface="Times" pitchFamily="18" charset="0"/>
              </a:rPr>
              <a:t> </a:t>
            </a:r>
            <a:r>
              <a:rPr lang="en-US" altLang="zh-CN" dirty="0" smtClean="0">
                <a:latin typeface="Times" pitchFamily="18" charset="0"/>
              </a:rPr>
              <a:t>central </a:t>
            </a:r>
            <a:r>
              <a:rPr lang="en-US" altLang="zh-CN" dirty="0" smtClean="0">
                <a:latin typeface="Times" pitchFamily="18" charset="0"/>
              </a:rPr>
              <a:t>Frequency.</a:t>
            </a:r>
            <a:endParaRPr lang="en-US" altLang="zh-CN" dirty="0" smtClean="0">
              <a:latin typeface="Times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1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16632"/>
            <a:ext cx="4608512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sz="2400" dirty="0" smtClean="0"/>
              <a:t>XTE J1859+226 </a:t>
            </a:r>
            <a:r>
              <a:rPr lang="en-US" altLang="zh-CN" sz="2400" dirty="0" smtClean="0">
                <a:solidFill>
                  <a:srgbClr val="FF0000"/>
                </a:solidFill>
              </a:rPr>
              <a:t>(Soft Delay)</a:t>
            </a:r>
          </a:p>
        </p:txBody>
      </p:sp>
      <p:pic>
        <p:nvPicPr>
          <p:cNvPr id="24579" name="Picture 3" descr="C:\Users\xiaor\Desktop\工作进展\XTEJ1859+226\QPO\QPO_f_Phi_timelag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59" y="3634184"/>
            <a:ext cx="5462439" cy="29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:\Users\xiaor\Desktop\工作进展\XTEJ1859+226\QPO\QPO_f_HI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68142"/>
            <a:ext cx="5542104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51131" y="1348215"/>
            <a:ext cx="223224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" pitchFamily="18" charset="0"/>
              </a:rPr>
              <a:t>Flux and Hardness ratio are well correlated with QPO</a:t>
            </a:r>
            <a:r>
              <a:rPr lang="zh-CN" altLang="en-US" dirty="0" smtClean="0">
                <a:latin typeface="Times" pitchFamily="18" charset="0"/>
              </a:rPr>
              <a:t> </a:t>
            </a:r>
            <a:r>
              <a:rPr lang="en-US" altLang="zh-CN" dirty="0" smtClean="0">
                <a:latin typeface="Times" pitchFamily="18" charset="0"/>
              </a:rPr>
              <a:t>central </a:t>
            </a:r>
            <a:r>
              <a:rPr lang="en-US" altLang="zh-CN" dirty="0" smtClean="0">
                <a:latin typeface="Times" pitchFamily="18" charset="0"/>
              </a:rPr>
              <a:t>Frequency.</a:t>
            </a:r>
            <a:endParaRPr lang="en-US" altLang="zh-CN" dirty="0" smtClean="0">
              <a:latin typeface="Times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51131" y="4437112"/>
            <a:ext cx="2232248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Contrary to XTE J1650-500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showing a increased soft lag with QPO frequency </a:t>
            </a:r>
            <a:r>
              <a:rPr lang="en-US" altLang="zh-CN" dirty="0" smtClean="0"/>
              <a:t>increasing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49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xiaor\Desktop\工作进展\XTEJ1859+226\QPO\QPO_HI_CoPhi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403624" cy="5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920" y="116632"/>
            <a:ext cx="4608512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sz="2400" dirty="0" smtClean="0"/>
              <a:t>XTE J1859+226 </a:t>
            </a:r>
            <a:r>
              <a:rPr lang="en-US" altLang="zh-CN" sz="2400" dirty="0" smtClean="0">
                <a:solidFill>
                  <a:srgbClr val="FF0000"/>
                </a:solidFill>
              </a:rPr>
              <a:t>(Soft Delay)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1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49424"/>
            <a:ext cx="5943600" cy="289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67497"/>
            <a:ext cx="5943600" cy="289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87015"/>
            <a:ext cx="475252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2400" dirty="0" smtClean="0"/>
              <a:t>XTE J1550-564 (a special one</a:t>
            </a:r>
            <a:r>
              <a:rPr lang="en-US" altLang="zh-CN" sz="2400" dirty="0"/>
              <a:t>)</a:t>
            </a:r>
            <a:endParaRPr lang="en-US" altLang="zh-CN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48264" y="1484784"/>
            <a:ext cx="172819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Outburst 1998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8264" y="4499828"/>
            <a:ext cx="172819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Outburst 2000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06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40978"/>
              </p:ext>
            </p:extLst>
          </p:nvPr>
        </p:nvGraphicFramePr>
        <p:xfrm>
          <a:off x="467544" y="725760"/>
          <a:ext cx="8136904" cy="5669280"/>
        </p:xfrm>
        <a:graphic>
          <a:graphicData uri="http://schemas.openxmlformats.org/drawingml/2006/table">
            <a:tbl>
              <a:tblPr/>
              <a:tblGrid>
                <a:gridCol w="1228941"/>
                <a:gridCol w="2011419"/>
                <a:gridCol w="1800200"/>
                <a:gridCol w="1080120"/>
                <a:gridCol w="2016224"/>
              </a:tblGrid>
              <a:tr h="35384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Inclination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transients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Outburst year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QPO (Hz)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Comments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6255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Type-C</a:t>
                      </a:r>
                    </a:p>
                    <a:p>
                      <a:pPr algn="ctr"/>
                      <a:r>
                        <a:rPr lang="en-US" altLang="zh-CN" dirty="0" smtClean="0"/>
                        <a:t>Low</a:t>
                      </a:r>
                    </a:p>
                    <a:p>
                      <a:pPr algn="ctr"/>
                      <a:r>
                        <a:rPr lang="en-US" altLang="zh-CN" dirty="0" smtClean="0"/>
                        <a:t>Inclination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Swift J1753.5-0127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05,</a:t>
                      </a:r>
                      <a:r>
                        <a:rPr lang="en-US" altLang="zh-CN" baseline="0" dirty="0" smtClean="0"/>
                        <a:t> 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0.37-0.90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Zero Delay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93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4U 1543-47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4.3-11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Unknown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471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XTE J1650-500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1.3-6.8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Hard Delay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635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GX 339-4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02, 04, 07,</a:t>
                      </a:r>
                      <a:r>
                        <a:rPr lang="en-US" altLang="zh-CN" baseline="0" dirty="0" smtClean="0"/>
                        <a:t> 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0.2-12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Hard Delay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137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XTE J1752-223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2.2-6.4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Hard Delay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973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XTE J1817-330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10-11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Unknown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6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Type-C</a:t>
                      </a:r>
                    </a:p>
                    <a:p>
                      <a:pPr algn="ctr"/>
                      <a:r>
                        <a:rPr lang="en-US" altLang="zh-CN" dirty="0" smtClean="0"/>
                        <a:t>Middle</a:t>
                      </a:r>
                    </a:p>
                    <a:p>
                      <a:pPr algn="ctr"/>
                      <a:r>
                        <a:rPr lang="en-US" altLang="zh-CN" dirty="0" smtClean="0"/>
                        <a:t>Inclination</a:t>
                      </a:r>
                      <a:endParaRPr lang="zh-CN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XTE J1859+226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1.2-7.6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Soft Delay</a:t>
                      </a:r>
                      <a:endParaRPr lang="zh-CN" altLang="en-US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96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MAXI J1543-564 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1.0-5.7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Zero Delay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1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Type-C</a:t>
                      </a:r>
                    </a:p>
                    <a:p>
                      <a:pPr algn="ctr"/>
                      <a:r>
                        <a:rPr lang="en-US" altLang="zh-CN" dirty="0" smtClean="0"/>
                        <a:t>High</a:t>
                      </a:r>
                    </a:p>
                    <a:p>
                      <a:pPr algn="ctr"/>
                      <a:r>
                        <a:rPr lang="en-US" altLang="zh-CN" dirty="0" smtClean="0"/>
                        <a:t>Inclination</a:t>
                      </a:r>
                      <a:endParaRPr lang="zh-CN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XTE J1550-564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98, 00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0.1-13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A</a:t>
                      </a:r>
                      <a:r>
                        <a:rPr lang="en-US" altLang="zh-CN" baseline="0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 Special one</a:t>
                      </a:r>
                      <a:endParaRPr lang="zh-CN" altLang="en-US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37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4U 1630-47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02-04, 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0.79-14.8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Unknown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GRO J1655-40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96, 05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0.1-21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Zero Delay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H 1743-322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03, 04,</a:t>
                      </a:r>
                      <a:r>
                        <a:rPr lang="en-US" altLang="zh-CN" baseline="0" dirty="0" smtClean="0"/>
                        <a:t> 08, 09, 10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0.11-9.44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Zero Delay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MAXI J1659-152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1.6-7.3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n>
                            <a:solidFill>
                              <a:srgbClr val="FF0000"/>
                            </a:solidFill>
                          </a:ln>
                        </a:rPr>
                        <a:t>Soft Delay</a:t>
                      </a:r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XTE J1748-288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17-31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Unknown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副标题 2"/>
          <p:cNvSpPr txBox="1">
            <a:spLocks/>
          </p:cNvSpPr>
          <p:nvPr/>
        </p:nvSpPr>
        <p:spPr>
          <a:xfrm>
            <a:off x="107504" y="44624"/>
            <a:ext cx="878497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Possible Classification</a:t>
            </a:r>
            <a:endParaRPr lang="en-US" altLang="zh-CN" sz="36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2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87072" y="6301660"/>
            <a:ext cx="405408" cy="365125"/>
          </a:xfrm>
        </p:spPr>
        <p:txBody>
          <a:bodyPr/>
          <a:lstStyle/>
          <a:p>
            <a:fld id="{BF13E780-03D2-4D26-9B12-C6B97741517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668816" y="6448251"/>
            <a:ext cx="439688" cy="365125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755576" y="116632"/>
            <a:ext cx="770485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400" b="1" dirty="0" smtClean="0">
                <a:latin typeface="Algerian" pitchFamily="82" charset="0"/>
                <a:ea typeface="Arial Unicode MS" pitchFamily="34" charset="-122"/>
                <a:cs typeface="Arial Unicode MS" pitchFamily="34" charset="-122"/>
              </a:rPr>
              <a:t>Summary</a:t>
            </a:r>
            <a:endParaRPr lang="en-US" altLang="zh-CN" sz="4400" b="1" dirty="0">
              <a:latin typeface="Algerian" pitchFamily="82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873858"/>
            <a:ext cx="8363272" cy="5867510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Introduction to black-hole transients</a:t>
            </a:r>
          </a:p>
          <a:p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QPO</a:t>
            </a:r>
            <a:r>
              <a:rPr lang="zh-CN" altLang="en-US" dirty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and time lag models</a:t>
            </a:r>
          </a:p>
          <a:p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Research method</a:t>
            </a:r>
          </a:p>
          <a:p>
            <a:pPr lvl="1"/>
            <a:r>
              <a:rPr lang="en-US" altLang="zh-CN" sz="2400" dirty="0" smtClean="0"/>
              <a:t>Three </a:t>
            </a:r>
            <a:r>
              <a:rPr lang="en-US" altLang="zh-CN" sz="2400" dirty="0" smtClean="0"/>
              <a:t>frequency ranges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Band-limited noise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Red noise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and QPO</a:t>
            </a:r>
          </a:p>
          <a:p>
            <a:r>
              <a:rPr lang="en-US" altLang="zh-CN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The case of XTE J1650-500</a:t>
            </a:r>
          </a:p>
          <a:p>
            <a:pPr lvl="1"/>
            <a:r>
              <a:rPr lang="en-US" altLang="zh-CN" sz="2400" dirty="0" smtClean="0"/>
              <a:t>Correlations and evolution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Fluctuation </a:t>
            </a:r>
            <a:r>
              <a:rPr lang="en-US" altLang="zh-CN" dirty="0">
                <a:solidFill>
                  <a:prstClr val="black"/>
                </a:solidFill>
                <a:ea typeface="Cambria Math" pitchFamily="18" charset="0"/>
              </a:rPr>
              <a:t>Propagation</a:t>
            </a:r>
            <a:endParaRPr lang="en-US" altLang="zh-CN" baseline="30000" dirty="0" smtClean="0"/>
          </a:p>
          <a:p>
            <a:r>
              <a:rPr lang="en-US" altLang="zh-CN" dirty="0" smtClean="0">
                <a:latin typeface="Times" pitchFamily="18" charset="0"/>
              </a:rPr>
              <a:t>Preliminary results of other transients</a:t>
            </a:r>
          </a:p>
          <a:p>
            <a:pPr lvl="1"/>
            <a:r>
              <a:rPr lang="en-US" altLang="zh-CN" sz="2400" dirty="0" smtClean="0"/>
              <a:t>Results and possible classification</a:t>
            </a:r>
          </a:p>
          <a:p>
            <a:pPr lvl="1"/>
            <a:r>
              <a:rPr lang="en-US" altLang="zh-CN" sz="240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7857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18456"/>
            <a:ext cx="4533900" cy="556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0" y="4797152"/>
            <a:ext cx="3816424" cy="174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7508" y="1687448"/>
            <a:ext cx="230686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Book Antiqua" pitchFamily="18" charset="0"/>
              </a:rPr>
              <a:t>A full outburst may contains:</a:t>
            </a:r>
          </a:p>
          <a:p>
            <a:r>
              <a:rPr lang="en-US" altLang="zh-CN" sz="2400" dirty="0" smtClean="0"/>
              <a:t>QS</a:t>
            </a:r>
            <a:r>
              <a:rPr lang="zh-CN" altLang="zh-CN" sz="2400" dirty="0" smtClean="0"/>
              <a:t>→</a:t>
            </a:r>
            <a:r>
              <a:rPr lang="en-US" altLang="zh-CN" sz="2400" dirty="0" smtClean="0"/>
              <a:t>LHS</a:t>
            </a:r>
            <a:r>
              <a:rPr lang="zh-CN" altLang="zh-CN" sz="2400" dirty="0" smtClean="0"/>
              <a:t>→</a:t>
            </a:r>
            <a:r>
              <a:rPr lang="en-US" altLang="zh-CN" sz="2400" dirty="0"/>
              <a:t>HIMS</a:t>
            </a:r>
            <a:r>
              <a:rPr lang="zh-CN" altLang="zh-CN" sz="2400" dirty="0" smtClean="0"/>
              <a:t>→</a:t>
            </a:r>
            <a:r>
              <a:rPr lang="en-US" altLang="zh-CN" sz="2400" dirty="0"/>
              <a:t>SIMS</a:t>
            </a:r>
            <a:r>
              <a:rPr lang="zh-CN" altLang="zh-CN" sz="2400" dirty="0" smtClean="0"/>
              <a:t>→</a:t>
            </a:r>
            <a:r>
              <a:rPr lang="en-US" altLang="zh-CN" sz="2400" dirty="0" smtClean="0"/>
              <a:t>TD</a:t>
            </a:r>
            <a:r>
              <a:rPr lang="zh-CN" altLang="zh-CN" sz="2400" dirty="0" smtClean="0"/>
              <a:t>→</a:t>
            </a:r>
            <a:r>
              <a:rPr lang="en-US" altLang="zh-CN" sz="2400" dirty="0" smtClean="0"/>
              <a:t>SIMS</a:t>
            </a:r>
            <a:r>
              <a:rPr lang="zh-CN" altLang="zh-CN" sz="2400" dirty="0" smtClean="0"/>
              <a:t>→</a:t>
            </a:r>
            <a:r>
              <a:rPr lang="en-US" altLang="zh-CN" sz="2400" dirty="0"/>
              <a:t>HIMS</a:t>
            </a:r>
            <a:r>
              <a:rPr lang="zh-CN" altLang="zh-CN" sz="2400" dirty="0" smtClean="0"/>
              <a:t>→</a:t>
            </a:r>
            <a:r>
              <a:rPr lang="en-US" altLang="zh-CN" sz="2400" dirty="0" smtClean="0"/>
              <a:t>LHS</a:t>
            </a:r>
            <a:r>
              <a:rPr lang="zh-CN" altLang="zh-CN" sz="2400" dirty="0" smtClean="0"/>
              <a:t>→</a:t>
            </a:r>
            <a:r>
              <a:rPr lang="en-US" altLang="zh-CN" sz="2400" dirty="0" smtClean="0"/>
              <a:t>QS</a:t>
            </a:r>
            <a:endParaRPr lang="zh-CN" altLang="en-US" sz="2400" dirty="0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07504" y="66328"/>
            <a:ext cx="7776864" cy="55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 smtClean="0">
                <a:latin typeface="Times" pitchFamily="18" charset="0"/>
              </a:rPr>
              <a:t>An brief introduction to black hole transients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5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28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07504" y="44624"/>
            <a:ext cx="770485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 smtClean="0">
                <a:latin typeface="Times" pitchFamily="18" charset="0"/>
              </a:rPr>
              <a:t>The related black-hole transients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47231"/>
              </p:ext>
            </p:extLst>
          </p:nvPr>
        </p:nvGraphicFramePr>
        <p:xfrm>
          <a:off x="467544" y="725760"/>
          <a:ext cx="8136904" cy="5669280"/>
        </p:xfrm>
        <a:graphic>
          <a:graphicData uri="http://schemas.openxmlformats.org/drawingml/2006/table">
            <a:tbl>
              <a:tblPr/>
              <a:tblGrid>
                <a:gridCol w="1228941"/>
                <a:gridCol w="2011419"/>
                <a:gridCol w="1800200"/>
                <a:gridCol w="1080120"/>
                <a:gridCol w="2016224"/>
              </a:tblGrid>
              <a:tr h="35384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Inclination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transients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Outburst year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QPO (Hz)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Comments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6255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Type-C</a:t>
                      </a:r>
                    </a:p>
                    <a:p>
                      <a:pPr algn="ctr"/>
                      <a:r>
                        <a:rPr lang="en-US" altLang="zh-CN" dirty="0" smtClean="0"/>
                        <a:t>Low</a:t>
                      </a:r>
                    </a:p>
                    <a:p>
                      <a:pPr algn="ctr"/>
                      <a:r>
                        <a:rPr lang="en-US" altLang="zh-CN" dirty="0" smtClean="0"/>
                        <a:t>Inclination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Swift J1753.5-0127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05,</a:t>
                      </a:r>
                      <a:r>
                        <a:rPr lang="en-US" altLang="zh-CN" baseline="0" dirty="0" smtClean="0"/>
                        <a:t> 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0.37-0.90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Include failed burst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93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4U 1543-47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4.3-11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Low Q factor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471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XTE J1650-500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1.3-6.8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5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GX 339-4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02, 04, 07,</a:t>
                      </a:r>
                      <a:r>
                        <a:rPr lang="en-US" altLang="zh-CN" baseline="0" dirty="0" smtClean="0"/>
                        <a:t> 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0.2-12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Obvious harmonic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37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XTE J1752-223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2.2-6.4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73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XTE J1818-330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10-11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6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Type-C</a:t>
                      </a:r>
                    </a:p>
                    <a:p>
                      <a:pPr algn="ctr"/>
                      <a:r>
                        <a:rPr lang="en-US" altLang="zh-CN" dirty="0" smtClean="0"/>
                        <a:t>Middle</a:t>
                      </a:r>
                    </a:p>
                    <a:p>
                      <a:pPr algn="ctr"/>
                      <a:r>
                        <a:rPr lang="en-US" altLang="zh-CN" dirty="0" smtClean="0"/>
                        <a:t>Inclination</a:t>
                      </a:r>
                      <a:endParaRPr lang="zh-CN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XTE J1859+226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1.2-7.6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QPO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soft time lag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96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MAXI J1543-564 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1.0-5.7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1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Type-C</a:t>
                      </a:r>
                    </a:p>
                    <a:p>
                      <a:pPr algn="ctr"/>
                      <a:r>
                        <a:rPr lang="en-US" altLang="zh-CN" dirty="0" smtClean="0"/>
                        <a:t>High</a:t>
                      </a:r>
                    </a:p>
                    <a:p>
                      <a:pPr algn="ctr"/>
                      <a:r>
                        <a:rPr lang="en-US" altLang="zh-CN" dirty="0" smtClean="0"/>
                        <a:t>Inclination</a:t>
                      </a:r>
                      <a:endParaRPr lang="zh-CN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XTE J1550-564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98, 00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0.1-13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Obvious harmonic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37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4U 1630-47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02-04, 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0.79-14.8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Low Q factor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GRO J1655-40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96, 05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0.1-21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H 1743-322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03, 04,</a:t>
                      </a:r>
                      <a:r>
                        <a:rPr lang="en-US" altLang="zh-CN" baseline="0" dirty="0" smtClean="0"/>
                        <a:t> 08, 09, 10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0.11-9.44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Obvious harmonic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MAXI J1659-152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1.6-7.3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XTE J1748-288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17-31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Relatively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high f</a:t>
                      </a:r>
                      <a:r>
                        <a:rPr lang="en-US" altLang="zh-CN" baseline="-25000" dirty="0" smtClean="0"/>
                        <a:t>QPO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77072"/>
            <a:ext cx="4320480" cy="218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7" y="1700808"/>
            <a:ext cx="4392489" cy="42780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 smtClean="0"/>
              <a:t>Time lag models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 smtClean="0">
                <a:latin typeface="Cambria Math" pitchFamily="18" charset="0"/>
                <a:ea typeface="Cambria Math" pitchFamily="18" charset="0"/>
              </a:rPr>
              <a:t>Static Compton Cloud Models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 smtClean="0">
                <a:latin typeface="Cambria Math" pitchFamily="18" charset="0"/>
                <a:ea typeface="Cambria Math" pitchFamily="18" charset="0"/>
              </a:rPr>
              <a:t>The Dynamic Compton Cloud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 smtClean="0">
                <a:latin typeface="Cambria Math" pitchFamily="18" charset="0"/>
                <a:ea typeface="Cambria Math" pitchFamily="18" charset="0"/>
              </a:rPr>
              <a:t>Small Scale Spectral Transitions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 smtClean="0">
                <a:latin typeface="Cambria Math" pitchFamily="18" charset="0"/>
                <a:ea typeface="Cambria Math" pitchFamily="18" charset="0"/>
              </a:rPr>
              <a:t>Reverberation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dirty="0" smtClean="0"/>
          </a:p>
          <a:p>
            <a:r>
              <a:rPr lang="en-US" altLang="zh-CN" sz="2800" b="1" dirty="0" smtClean="0"/>
              <a:t>QPO models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</a:rPr>
              <a:t>Magneto-acoustic </a:t>
            </a:r>
            <a:r>
              <a:rPr lang="en-US" altLang="zh-CN" sz="2400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</a:rPr>
              <a:t>Wave Propagation</a:t>
            </a:r>
            <a:r>
              <a:rPr lang="zh-CN" altLang="en-US" sz="2400" dirty="0" smtClean="0">
                <a:solidFill>
                  <a:prstClr val="black"/>
                </a:solidFill>
                <a:latin typeface="Cambria Math" pitchFamily="18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</a:rPr>
              <a:t>M</a:t>
            </a:r>
            <a:r>
              <a:rPr lang="en-US" altLang="zh-CN" sz="2400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</a:rPr>
              <a:t>odel</a:t>
            </a:r>
            <a:endParaRPr lang="en-US" altLang="zh-CN" sz="2800" dirty="0" smtClean="0">
              <a:latin typeface="Cambria Math" pitchFamily="18" charset="0"/>
              <a:ea typeface="Cambria Math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 smtClean="0">
                <a:latin typeface="Cambria Math" pitchFamily="18" charset="0"/>
                <a:ea typeface="Cambria Math" pitchFamily="18" charset="0"/>
              </a:rPr>
              <a:t> Lense-Thirring</a:t>
            </a:r>
            <a:r>
              <a:rPr lang="en-US" altLang="zh-CN" sz="2400" dirty="0">
                <a:latin typeface="Cambria Math" pitchFamily="18" charset="0"/>
                <a:ea typeface="Cambria Math" pitchFamily="18" charset="0"/>
              </a:rPr>
              <a:t> P</a:t>
            </a:r>
            <a:r>
              <a:rPr lang="en-US" altLang="zh-CN" sz="2400" dirty="0" smtClean="0">
                <a:latin typeface="Cambria Math" pitchFamily="18" charset="0"/>
                <a:ea typeface="Cambria Math" pitchFamily="18" charset="0"/>
              </a:rPr>
              <a:t>recession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99" y="692696"/>
            <a:ext cx="32099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107504" y="116632"/>
            <a:ext cx="770485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 smtClean="0">
                <a:latin typeface="Times" pitchFamily="18" charset="0"/>
              </a:rPr>
              <a:t>QPO and</a:t>
            </a:r>
            <a:r>
              <a:rPr lang="zh-CN" altLang="en-US" sz="4000" b="1" dirty="0" smtClean="0">
                <a:latin typeface="Times" pitchFamily="18" charset="0"/>
              </a:rPr>
              <a:t> </a:t>
            </a:r>
            <a:r>
              <a:rPr lang="en-US" altLang="zh-CN" sz="4000" b="1" dirty="0">
                <a:latin typeface="Times" pitchFamily="18" charset="0"/>
              </a:rPr>
              <a:t>Time lag </a:t>
            </a:r>
            <a:r>
              <a:rPr lang="en-US" altLang="zh-CN" sz="4000" b="1" dirty="0" smtClean="0">
                <a:latin typeface="Times" pitchFamily="18" charset="0"/>
              </a:rPr>
              <a:t>models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5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1560" y="814348"/>
                <a:ext cx="7848872" cy="50629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altLang="zh-CN" sz="1100" b="1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2400" dirty="0" smtClean="0"/>
                  <a:t>Coherence function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to calculate the correlation of two concurrent time series in the fourier frequency domain</a:t>
                </a:r>
                <a:r>
                  <a:rPr lang="en-US" altLang="zh-CN" sz="2400" dirty="0"/>
                  <a:t>.</a:t>
                </a:r>
                <a:endParaRPr lang="en-US" altLang="zh-CN" sz="2400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altLang="zh-CN" sz="2400" dirty="0"/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altLang="zh-CN" sz="2400" dirty="0" smtClean="0"/>
              </a:p>
              <a:p>
                <a:r>
                  <a:rPr lang="en-US" altLang="zh-CN" sz="2400" dirty="0" smtClean="0"/>
                  <a:t>         1 for totally correlated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0 for totally uncorrelated</a:t>
                </a:r>
              </a:p>
              <a:p>
                <a:endParaRPr lang="en-US" altLang="zh-CN" sz="2400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2400" dirty="0" smtClean="0"/>
                  <a:t>Phase lag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/>
                      </a:rPr>
                      <m:t>arg</m:t>
                    </m:r>
                    <m:r>
                      <a:rPr lang="en-US" altLang="zh-CN" sz="2400" i="1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/>
                  <a:t>，</a:t>
                </a:r>
                <a:r>
                  <a:rPr lang="en-US" altLang="zh-CN" sz="2400" dirty="0"/>
                  <a:t>i</a:t>
                </a:r>
                <a:r>
                  <a:rPr lang="en-US" altLang="zh-CN" sz="2400" dirty="0" smtClean="0"/>
                  <a:t>n which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𝑓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sz="2400" dirty="0"/>
              </a:p>
              <a:p>
                <a:endParaRPr lang="en-US" altLang="zh-CN" sz="2400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2400" dirty="0" smtClean="0"/>
                  <a:t>Time lag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altLang="zh-CN" sz="2400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/>
                          </a:rPr>
                          <m:t>𝜙</m:t>
                        </m:r>
                      </m:num>
                      <m:den>
                        <m:r>
                          <a:rPr lang="en-US" altLang="zh-CN" sz="2400" i="1">
                            <a:latin typeface="Cambria Math"/>
                          </a:rPr>
                          <m:t>2</m:t>
                        </m:r>
                        <m:r>
                          <a:rPr lang="en-US" altLang="zh-CN" sz="2400" i="1">
                            <a:latin typeface="Cambria Math"/>
                          </a:rPr>
                          <m:t>𝜋</m:t>
                        </m:r>
                        <m:r>
                          <a:rPr lang="en-US" altLang="zh-CN" sz="2400" i="1">
                            <a:latin typeface="Cambria Math"/>
                          </a:rPr>
                          <m:t>𝑓</m:t>
                        </m:r>
                      </m:den>
                    </m:f>
                  </m:oMath>
                </a14:m>
                <a:endParaRPr lang="en-US" altLang="zh-CN" sz="2400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altLang="zh-CN" sz="2400" dirty="0" smtClean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2400" dirty="0" smtClean="0"/>
                  <a:t>Study the PDS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Coherence</a:t>
                </a:r>
                <a:r>
                  <a:rPr lang="zh-CN" altLang="en-US" sz="2400" dirty="0"/>
                  <a:t> </a:t>
                </a:r>
                <a:r>
                  <a:rPr lang="en-US" altLang="zh-CN" sz="2400" dirty="0" smtClean="0"/>
                  <a:t>and phase lag features and evolution during outburst. The timing parameters are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averaged</a:t>
                </a:r>
                <a:r>
                  <a:rPr lang="en-US" altLang="zh-CN" sz="2400" dirty="0" smtClean="0"/>
                  <a:t> in three fourier frequency range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band-limited noise(0.03-0.8 Hz)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red noise(1-10 Hz)</a:t>
                </a:r>
                <a:r>
                  <a:rPr lang="zh-CN" altLang="en-US" sz="2400" dirty="0"/>
                  <a:t> </a:t>
                </a:r>
                <a:r>
                  <a:rPr lang="en-US" altLang="zh-CN" sz="2400" dirty="0" smtClean="0"/>
                  <a:t>and</a:t>
                </a: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QPOs</a:t>
                </a:r>
                <a:r>
                  <a:rPr lang="en-US" altLang="zh-CN" sz="2400" dirty="0"/>
                  <a:t>.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14348"/>
                <a:ext cx="7848872" cy="5062924"/>
              </a:xfrm>
              <a:prstGeom prst="rect">
                <a:avLst/>
              </a:prstGeom>
              <a:blipFill rotWithShape="1">
                <a:blip r:embed="rId2"/>
                <a:stretch>
                  <a:fillRect l="-1009" b="-16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826146"/>
            <a:ext cx="26193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副标题 2"/>
          <p:cNvSpPr txBox="1">
            <a:spLocks/>
          </p:cNvSpPr>
          <p:nvPr/>
        </p:nvSpPr>
        <p:spPr>
          <a:xfrm>
            <a:off x="107504" y="116632"/>
            <a:ext cx="770485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Research method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2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3568" y="1124744"/>
                <a:ext cx="7884368" cy="5126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>
                    <a:latin typeface="Book Antiqua" pitchFamily="18" charset="0"/>
                    <a:ea typeface="黑体" pitchFamily="49" charset="-122"/>
                  </a:rPr>
                  <a:t>Introduction of XTE J1650-500</a:t>
                </a:r>
              </a:p>
              <a:p>
                <a:pPr marL="457200" lvl="0" indent="-457200">
                  <a:buFont typeface="Wingdings" pitchFamily="2" charset="2"/>
                  <a:buChar char="p"/>
                </a:pPr>
                <a:r>
                  <a:rPr lang="en-US" altLang="zh-CN" sz="3200" b="1" dirty="0" smtClean="0">
                    <a:solidFill>
                      <a:prstClr val="black"/>
                    </a:solidFill>
                  </a:rPr>
                  <a:t>Binary system information</a:t>
                </a:r>
                <a:endParaRPr lang="en-US" altLang="zh-CN" sz="3600" b="1" dirty="0" smtClean="0">
                  <a:latin typeface="黑体" pitchFamily="49" charset="-122"/>
                  <a:ea typeface="黑体" pitchFamily="49" charset="-122"/>
                </a:endParaRPr>
              </a:p>
              <a:p>
                <a:pPr marL="914400" lvl="1" indent="-457200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Found in 2001</a:t>
                </a:r>
                <a:r>
                  <a:rPr lang="zh-CN" altLang="en-US" sz="2800" dirty="0">
                    <a:latin typeface="Cambria Math" pitchFamily="18" charset="0"/>
                  </a:rPr>
                  <a:t> </a:t>
                </a: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outburst</a:t>
                </a:r>
              </a:p>
              <a:p>
                <a:pPr marL="914400" lvl="1" indent="-457200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companion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itchFamily="18" charset="0"/>
                        <a:ea typeface="Cambria Math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itchFamily="18" charset="0"/>
                        <a:ea typeface="Cambria Math" pitchFamily="18" charset="0"/>
                      </a:rPr>
                      <m:t>star</m:t>
                    </m:r>
                    <m:r>
                      <a:rPr lang="en-US" altLang="zh-CN" sz="2800" b="0" i="0" smtClean="0">
                        <a:latin typeface="Cambria Math" pitchFamily="18" charset="0"/>
                        <a:ea typeface="Cambria Math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itchFamily="18" charset="0"/>
                        <a:ea typeface="Cambria Math" pitchFamily="18" charset="0"/>
                      </a:rPr>
                      <m:t>mass</m:t>
                    </m:r>
                    <m:r>
                      <a:rPr lang="en-US" altLang="zh-CN" sz="2800" b="0" i="0" smtClean="0">
                        <a:latin typeface="Cambria Math" pitchFamily="18" charset="0"/>
                        <a:ea typeface="Cambria Math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itchFamily="18" charset="0"/>
                        <a:ea typeface="Cambria Math" pitchFamily="18" charset="0"/>
                      </a:rPr>
                      <m:t>function</m:t>
                    </m:r>
                    <m:r>
                      <a:rPr lang="en-US" altLang="zh-CN" sz="2800" b="0" i="0" smtClean="0">
                        <a:latin typeface="Cambria Math" pitchFamily="18" charset="0"/>
                        <a:ea typeface="Cambria Math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itchFamily="18" charset="0"/>
                        <a:ea typeface="Cambria Math" pitchFamily="18" charset="0"/>
                      </a:rPr>
                      <m:t>2.73±0.56</m:t>
                    </m:r>
                    <m:sSub>
                      <m:sSubPr>
                        <m:ctrlPr>
                          <a:rPr lang="zh-CN" altLang="zh-C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itchFamily="18" charset="0"/>
                            <a:ea typeface="Cambria Math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itchFamily="18" charset="0"/>
                            <a:ea typeface="Cambria Math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zh-CN" sz="2800">
                            <a:latin typeface="Cambria Math" pitchFamily="18" charset="0"/>
                          </a:rPr>
                          <m:t>☉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Cambria Math" pitchFamily="18" charset="0"/>
                  </a:rPr>
                  <a:t>，</a:t>
                </a: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orbital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itchFamily="18" charset="0"/>
                        <a:ea typeface="Cambria Math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itchFamily="18" charset="0"/>
                        <a:ea typeface="Cambria Math" pitchFamily="18" charset="0"/>
                      </a:rPr>
                      <m:t>inclination</m:t>
                    </m:r>
                    <m:r>
                      <a:rPr lang="en-US" altLang="zh-CN" sz="2800" b="0" i="1" smtClean="0">
                        <a:latin typeface="Cambria Math" pitchFamily="18" charset="0"/>
                        <a:ea typeface="Cambria Math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itchFamily="18" charset="0"/>
                        <a:ea typeface="Cambria Math" pitchFamily="18" charset="0"/>
                      </a:rPr>
                      <m:t>50°±3°</m:t>
                    </m:r>
                  </m:oMath>
                </a14:m>
                <a:r>
                  <a:rPr lang="zh-CN" altLang="en-US" sz="2800" dirty="0" smtClean="0">
                    <a:latin typeface="Cambria Math" pitchFamily="18" charset="0"/>
                  </a:rPr>
                  <a:t>，</a:t>
                </a: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the upper limit mass of compact star ~ 7.3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itchFamily="18" charset="0"/>
                            <a:ea typeface="Cambria Math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itchFamily="18" charset="0"/>
                            <a:ea typeface="Cambria Math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zh-CN" sz="2800">
                            <a:latin typeface="Cambria Math" pitchFamily="18" charset="0"/>
                          </a:rPr>
                          <m:t>☉</m:t>
                        </m:r>
                      </m:sub>
                    </m:sSub>
                  </m:oMath>
                </a14:m>
                <a:endParaRPr lang="en-US" altLang="zh-CN" sz="2800" dirty="0" smtClean="0">
                  <a:latin typeface="Cambria Math" pitchFamily="18" charset="0"/>
                  <a:ea typeface="Cambria Math" pitchFamily="18" charset="0"/>
                </a:endParaRPr>
              </a:p>
              <a:p>
                <a:pPr marL="457200" indent="-457200">
                  <a:buFont typeface="Wingdings" pitchFamily="2" charset="2"/>
                  <a:buChar char="p"/>
                </a:pPr>
                <a:r>
                  <a:rPr lang="en-US" altLang="zh-CN" sz="3200" b="1" dirty="0" smtClean="0"/>
                  <a:t>Substantial outburst features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High frequency QPO (~64 HZ)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Relativistically </a:t>
                </a:r>
                <a:r>
                  <a:rPr lang="en-US" altLang="zh-CN" sz="2800" dirty="0">
                    <a:latin typeface="Cambria Math" pitchFamily="18" charset="0"/>
                    <a:ea typeface="Cambria Math" pitchFamily="18" charset="0"/>
                  </a:rPr>
                  <a:t>broadened iron </a:t>
                </a: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emission lines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Short time scale X-ray flare</a:t>
                </a:r>
                <a:r>
                  <a:rPr lang="en-US" altLang="zh-CN" sz="2800" dirty="0">
                    <a:latin typeface="Cambria Math" pitchFamily="18" charset="0"/>
                    <a:ea typeface="Cambria Math" pitchFamily="18" charset="0"/>
                  </a:rPr>
                  <a:t> (~100 s)</a:t>
                </a:r>
                <a:endParaRPr lang="en-US" altLang="zh-CN" sz="2800" dirty="0" smtClean="0">
                  <a:latin typeface="Cambria Math" pitchFamily="18" charset="0"/>
                  <a:ea typeface="Cambria Math" pitchFamily="18" charset="0"/>
                </a:endParaRP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latin typeface="Cambria Math" pitchFamily="18" charset="0"/>
                    <a:ea typeface="Cambria Math" pitchFamily="18" charset="0"/>
                  </a:rPr>
                  <a:t>Radio observation and jets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124744"/>
                <a:ext cx="7884368" cy="5126147"/>
              </a:xfrm>
              <a:prstGeom prst="rect">
                <a:avLst/>
              </a:prstGeom>
              <a:blipFill rotWithShape="1">
                <a:blip r:embed="rId2"/>
                <a:stretch>
                  <a:fillRect l="-2318" t="-1786" r="-1391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副标题 2"/>
          <p:cNvSpPr txBox="1">
            <a:spLocks/>
          </p:cNvSpPr>
          <p:nvPr/>
        </p:nvSpPr>
        <p:spPr>
          <a:xfrm>
            <a:off x="179512" y="116632"/>
            <a:ext cx="770485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 smtClean="0">
                <a:latin typeface="Times" pitchFamily="18" charset="0"/>
                <a:ea typeface="Arial Unicode MS" pitchFamily="34" charset="-122"/>
                <a:cs typeface="Arial Unicode MS" pitchFamily="34" charset="-122"/>
              </a:rPr>
              <a:t>In the case of XTE J1650-500</a:t>
            </a:r>
            <a:endParaRPr lang="en-US" altLang="zh-CN" sz="4000" b="1" dirty="0">
              <a:latin typeface="Times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522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3176"/>
            <a:ext cx="6323200" cy="46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7" y="5085184"/>
            <a:ext cx="7849679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08" y="585216"/>
            <a:ext cx="7615694" cy="47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733256"/>
            <a:ext cx="8731126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tx2"/>
                </a:solidFill>
              </a:rPr>
              <a:t>28</a:t>
            </a:r>
            <a:endParaRPr lang="zh-CN" altLang="en-US" b="1" dirty="0" smtClean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3E780-03D2-4D26-9B12-C6B97741517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7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4960</TotalTime>
  <Words>1101</Words>
  <Application>Microsoft Office PowerPoint</Application>
  <PresentationFormat>全屏显示(4:3)</PresentationFormat>
  <Paragraphs>305</Paragraphs>
  <Slides>28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Office 主题​​</vt:lpstr>
      <vt:lpstr>Image</vt:lpstr>
      <vt:lpstr>The phase lag in three fourier frequency ranges of black hole transients</vt:lpstr>
      <vt:lpstr>Main 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revive xiao</dc:creator>
  <cp:lastModifiedBy>revive xiao</cp:lastModifiedBy>
  <cp:revision>233</cp:revision>
  <dcterms:created xsi:type="dcterms:W3CDTF">2015-12-03T01:04:58Z</dcterms:created>
  <dcterms:modified xsi:type="dcterms:W3CDTF">2016-07-30T22:25:04Z</dcterms:modified>
</cp:coreProperties>
</file>